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7" r:id="rId3"/>
    <p:sldMasterId id="2147483661" r:id="rId4"/>
    <p:sldMasterId id="2147483665" r:id="rId5"/>
    <p:sldMasterId id="2147483669" r:id="rId6"/>
    <p:sldMasterId id="2147483673" r:id="rId7"/>
    <p:sldMasterId id="2147483677" r:id="rId8"/>
    <p:sldMasterId id="2147483681" r:id="rId9"/>
    <p:sldMasterId id="2147483685" r:id="rId10"/>
    <p:sldMasterId id="2147483689" r:id="rId11"/>
    <p:sldMasterId id="2147483694" r:id="rId12"/>
    <p:sldMasterId id="2147483698" r:id="rId13"/>
    <p:sldMasterId id="2147483702" r:id="rId14"/>
    <p:sldMasterId id="2147483706" r:id="rId15"/>
    <p:sldMasterId id="2147483710" r:id="rId16"/>
    <p:sldMasterId id="2147483714" r:id="rId17"/>
    <p:sldMasterId id="2147483733" r:id="rId18"/>
    <p:sldMasterId id="2147483736" r:id="rId19"/>
  </p:sldMasterIdLst>
  <p:notesMasterIdLst>
    <p:notesMasterId r:id="rId38"/>
  </p:notesMasterIdLst>
  <p:handoutMasterIdLst>
    <p:handoutMasterId r:id="rId39"/>
  </p:handoutMasterIdLst>
  <p:sldIdLst>
    <p:sldId id="256" r:id="rId20"/>
    <p:sldId id="257" r:id="rId21"/>
    <p:sldId id="258" r:id="rId22"/>
    <p:sldId id="259" r:id="rId23"/>
    <p:sldId id="260" r:id="rId24"/>
    <p:sldId id="267" r:id="rId25"/>
    <p:sldId id="292" r:id="rId26"/>
    <p:sldId id="266" r:id="rId27"/>
    <p:sldId id="262" r:id="rId28"/>
    <p:sldId id="293" r:id="rId29"/>
    <p:sldId id="261" r:id="rId30"/>
    <p:sldId id="263" r:id="rId31"/>
    <p:sldId id="264" r:id="rId32"/>
    <p:sldId id="265" r:id="rId33"/>
    <p:sldId id="268" r:id="rId34"/>
    <p:sldId id="269" r:id="rId35"/>
    <p:sldId id="270" r:id="rId36"/>
    <p:sldId id="271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44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2DA9D3-ED54-4B32-9F70-FFEED6B96A1E}" type="datetime1">
              <a: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09.04.2018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xfvxgvcvxcv</a:t>
            </a: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4E6BDE-7553-4296-91E1-83ADC41BDC12}" type="slidenum">
              <a:t>‹Nr.›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11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9CD4D4F-1633-429F-8D61-3618A33A62E1}" type="datetime1">
              <a:rPr lang="de-DE"/>
              <a:pPr lvl="0"/>
              <a:t>09.04.2018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xfvxgvcvxcv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4200DB3-6ADD-4664-8160-392A340E8B3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38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4200DB3-6ADD-4664-8160-392A340E8B3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5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3929067"/>
            <a:ext cx="8429652" cy="285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65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_Titel mi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4929201"/>
            <a:ext cx="8429652" cy="285750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4500567"/>
            <a:ext cx="8401077" cy="357192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5375309"/>
            <a:ext cx="8429679" cy="339708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11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3929067"/>
            <a:ext cx="8429652" cy="285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993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B_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57192" y="5286384"/>
            <a:ext cx="2286000" cy="114299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/>
            </a:lvl1pPr>
            <a:lvl2pPr>
              <a:lnSpc>
                <a:spcPts val="1500"/>
              </a:lnSpc>
              <a:spcBef>
                <a:spcPts val="0"/>
              </a:spcBef>
              <a:defRPr sz="1200"/>
            </a:lvl2pPr>
            <a:lvl3pPr>
              <a:lnSpc>
                <a:spcPts val="1500"/>
              </a:lnSpc>
              <a:spcBef>
                <a:spcPts val="0"/>
              </a:spcBef>
              <a:defRPr sz="1200"/>
            </a:lvl3pPr>
            <a:lvl4pPr>
              <a:lnSpc>
                <a:spcPts val="1500"/>
              </a:lnSpc>
              <a:spcBef>
                <a:spcPts val="0"/>
              </a:spcBef>
              <a:defRPr sz="1200"/>
            </a:lvl4pPr>
            <a:lvl5pPr>
              <a:lnSpc>
                <a:spcPts val="15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164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_Titel mi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4929201"/>
            <a:ext cx="8429652" cy="285750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4500567"/>
            <a:ext cx="8401077" cy="357192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5375309"/>
            <a:ext cx="8429679" cy="339708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58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3929067"/>
            <a:ext cx="8429652" cy="285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873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B_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57192" y="5286384"/>
            <a:ext cx="2286000" cy="114299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/>
            </a:lvl1pPr>
            <a:lvl2pPr>
              <a:lnSpc>
                <a:spcPts val="1500"/>
              </a:lnSpc>
              <a:spcBef>
                <a:spcPts val="0"/>
              </a:spcBef>
              <a:defRPr sz="1200"/>
            </a:lvl2pPr>
            <a:lvl3pPr>
              <a:lnSpc>
                <a:spcPts val="1500"/>
              </a:lnSpc>
              <a:spcBef>
                <a:spcPts val="0"/>
              </a:spcBef>
              <a:defRPr sz="1200"/>
            </a:lvl3pPr>
            <a:lvl4pPr>
              <a:lnSpc>
                <a:spcPts val="1500"/>
              </a:lnSpc>
              <a:spcBef>
                <a:spcPts val="0"/>
              </a:spcBef>
              <a:defRPr sz="1200"/>
            </a:lvl4pPr>
            <a:lvl5pPr>
              <a:lnSpc>
                <a:spcPts val="15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53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_Titel mi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4929201"/>
            <a:ext cx="8429652" cy="285750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4500567"/>
            <a:ext cx="8401077" cy="357192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5375309"/>
            <a:ext cx="8429679" cy="339708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122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3929067"/>
            <a:ext cx="8429652" cy="285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97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B_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57192" y="5286384"/>
            <a:ext cx="2286000" cy="114299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/>
            </a:lvl1pPr>
            <a:lvl2pPr>
              <a:lnSpc>
                <a:spcPts val="1500"/>
              </a:lnSpc>
              <a:spcBef>
                <a:spcPts val="0"/>
              </a:spcBef>
              <a:defRPr sz="1200"/>
            </a:lvl2pPr>
            <a:lvl3pPr>
              <a:lnSpc>
                <a:spcPts val="1500"/>
              </a:lnSpc>
              <a:spcBef>
                <a:spcPts val="0"/>
              </a:spcBef>
              <a:defRPr sz="1200"/>
            </a:lvl3pPr>
            <a:lvl4pPr>
              <a:lnSpc>
                <a:spcPts val="1500"/>
              </a:lnSpc>
              <a:spcBef>
                <a:spcPts val="0"/>
              </a:spcBef>
              <a:defRPr sz="1200"/>
            </a:lvl4pPr>
            <a:lvl5pPr>
              <a:lnSpc>
                <a:spcPts val="15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35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_Titel mi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4929201"/>
            <a:ext cx="8429652" cy="285750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4500567"/>
            <a:ext cx="8401077" cy="357192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5375309"/>
            <a:ext cx="8429679" cy="339708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93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B_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57192" y="5286384"/>
            <a:ext cx="2286000" cy="114299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/>
            </a:lvl1pPr>
            <a:lvl2pPr>
              <a:lnSpc>
                <a:spcPts val="1500"/>
              </a:lnSpc>
              <a:spcBef>
                <a:spcPts val="0"/>
              </a:spcBef>
              <a:defRPr sz="1200"/>
            </a:lvl2pPr>
            <a:lvl3pPr>
              <a:lnSpc>
                <a:spcPts val="1500"/>
              </a:lnSpc>
              <a:spcBef>
                <a:spcPts val="0"/>
              </a:spcBef>
              <a:defRPr sz="1200"/>
            </a:lvl3pPr>
            <a:lvl4pPr>
              <a:lnSpc>
                <a:spcPts val="1500"/>
              </a:lnSpc>
              <a:spcBef>
                <a:spcPts val="0"/>
              </a:spcBef>
              <a:defRPr sz="1200"/>
            </a:lvl4pPr>
            <a:lvl5pPr>
              <a:lnSpc>
                <a:spcPts val="15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92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3929067"/>
            <a:ext cx="8429652" cy="285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18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B_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57192" y="5286384"/>
            <a:ext cx="2286000" cy="114299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/>
            </a:lvl1pPr>
            <a:lvl2pPr>
              <a:lnSpc>
                <a:spcPts val="1500"/>
              </a:lnSpc>
              <a:spcBef>
                <a:spcPts val="0"/>
              </a:spcBef>
              <a:defRPr sz="1200"/>
            </a:lvl2pPr>
            <a:lvl3pPr>
              <a:lnSpc>
                <a:spcPts val="1500"/>
              </a:lnSpc>
              <a:spcBef>
                <a:spcPts val="0"/>
              </a:spcBef>
              <a:defRPr sz="1200"/>
            </a:lvl3pPr>
            <a:lvl4pPr>
              <a:lnSpc>
                <a:spcPts val="1500"/>
              </a:lnSpc>
              <a:spcBef>
                <a:spcPts val="0"/>
              </a:spcBef>
              <a:defRPr sz="1200"/>
            </a:lvl4pPr>
            <a:lvl5pPr>
              <a:lnSpc>
                <a:spcPts val="15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97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_Titel mi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4929201"/>
            <a:ext cx="8429652" cy="285750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4500567"/>
            <a:ext cx="8401077" cy="357192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5375309"/>
            <a:ext cx="8429679" cy="339708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34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3929067"/>
            <a:ext cx="8429652" cy="285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573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B_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57192" y="5286384"/>
            <a:ext cx="2286000" cy="114299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/>
            </a:lvl1pPr>
            <a:lvl2pPr>
              <a:lnSpc>
                <a:spcPts val="1500"/>
              </a:lnSpc>
              <a:spcBef>
                <a:spcPts val="0"/>
              </a:spcBef>
              <a:defRPr sz="1200"/>
            </a:lvl2pPr>
            <a:lvl3pPr>
              <a:lnSpc>
                <a:spcPts val="1500"/>
              </a:lnSpc>
              <a:spcBef>
                <a:spcPts val="0"/>
              </a:spcBef>
              <a:defRPr sz="1200"/>
            </a:lvl3pPr>
            <a:lvl4pPr>
              <a:lnSpc>
                <a:spcPts val="1500"/>
              </a:lnSpc>
              <a:spcBef>
                <a:spcPts val="0"/>
              </a:spcBef>
              <a:defRPr sz="1200"/>
            </a:lvl4pPr>
            <a:lvl5pPr>
              <a:lnSpc>
                <a:spcPts val="15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801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_Titel mi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4929201"/>
            <a:ext cx="8429652" cy="285750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4500567"/>
            <a:ext cx="8401077" cy="357192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5375309"/>
            <a:ext cx="8429679" cy="339708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475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A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2857500"/>
            <a:ext cx="8429652" cy="28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35743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0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B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feld 5"/>
          <p:cNvSpPr txBox="1"/>
          <p:nvPr/>
        </p:nvSpPr>
        <p:spPr>
          <a:xfrm>
            <a:off x="357155" y="659081"/>
            <a:ext cx="1071567" cy="4124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Inhalt</a:t>
            </a:r>
          </a:p>
        </p:txBody>
      </p:sp>
      <p:sp>
        <p:nvSpPr>
          <p:cNvPr id="4" name="Tabellenplatzhalter 8"/>
          <p:cNvSpPr txBox="1">
            <a:spLocks noGrp="1"/>
          </p:cNvSpPr>
          <p:nvPr>
            <p:ph type="tbl" sz="quarter" idx="4294967295"/>
          </p:nvPr>
        </p:nvSpPr>
        <p:spPr>
          <a:xfrm>
            <a:off x="357155" y="1434355"/>
            <a:ext cx="8429679" cy="442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590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4000500"/>
            <a:ext cx="8429652" cy="642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714615"/>
            <a:ext cx="8401077" cy="857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912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A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2857500"/>
            <a:ext cx="8429652" cy="28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35743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579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_Titel mi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4929201"/>
            <a:ext cx="8429652" cy="285750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4500567"/>
            <a:ext cx="8401077" cy="357192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5375309"/>
            <a:ext cx="8429679" cy="339708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53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B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feld 5"/>
          <p:cNvSpPr txBox="1"/>
          <p:nvPr/>
        </p:nvSpPr>
        <p:spPr>
          <a:xfrm>
            <a:off x="357155" y="659081"/>
            <a:ext cx="857259" cy="4124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Inhalt</a:t>
            </a:r>
          </a:p>
        </p:txBody>
      </p:sp>
      <p:sp>
        <p:nvSpPr>
          <p:cNvPr id="4" name="Tabellenplatzhalter 8"/>
          <p:cNvSpPr txBox="1">
            <a:spLocks noGrp="1"/>
          </p:cNvSpPr>
          <p:nvPr>
            <p:ph type="tbl" sz="quarter" idx="4294967295"/>
          </p:nvPr>
        </p:nvSpPr>
        <p:spPr>
          <a:xfrm>
            <a:off x="357155" y="1434355"/>
            <a:ext cx="8429679" cy="442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48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4000500"/>
            <a:ext cx="8429652" cy="642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714615"/>
            <a:ext cx="8401077" cy="857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60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A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2857500"/>
            <a:ext cx="8429652" cy="28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35743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040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B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feld 5"/>
          <p:cNvSpPr txBox="1"/>
          <p:nvPr/>
        </p:nvSpPr>
        <p:spPr>
          <a:xfrm>
            <a:off x="357155" y="659081"/>
            <a:ext cx="857259" cy="4124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Inhalt</a:t>
            </a:r>
          </a:p>
        </p:txBody>
      </p:sp>
      <p:sp>
        <p:nvSpPr>
          <p:cNvPr id="4" name="Tabellenplatzhalter 8"/>
          <p:cNvSpPr txBox="1">
            <a:spLocks noGrp="1"/>
          </p:cNvSpPr>
          <p:nvPr>
            <p:ph type="tbl" sz="quarter" idx="4294967295"/>
          </p:nvPr>
        </p:nvSpPr>
        <p:spPr>
          <a:xfrm>
            <a:off x="357155" y="1434355"/>
            <a:ext cx="8429679" cy="442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669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4000500"/>
            <a:ext cx="8429652" cy="642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714615"/>
            <a:ext cx="8401077" cy="857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98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RUEN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57155" y="595219"/>
            <a:ext cx="8429679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357155" y="1440609"/>
            <a:ext cx="8429679" cy="4685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958291"/>
            <a:ext cx="8429652" cy="2561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920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A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2857500"/>
            <a:ext cx="8429652" cy="28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35743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852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B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feld 5"/>
          <p:cNvSpPr txBox="1"/>
          <p:nvPr/>
        </p:nvSpPr>
        <p:spPr>
          <a:xfrm>
            <a:off x="357155" y="659081"/>
            <a:ext cx="857259" cy="4124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Inhalt</a:t>
            </a:r>
          </a:p>
        </p:txBody>
      </p:sp>
      <p:sp>
        <p:nvSpPr>
          <p:cNvPr id="4" name="Tabellenplatzhalter 8"/>
          <p:cNvSpPr txBox="1">
            <a:spLocks noGrp="1"/>
          </p:cNvSpPr>
          <p:nvPr>
            <p:ph type="tbl" sz="quarter" idx="4294967295"/>
          </p:nvPr>
        </p:nvSpPr>
        <p:spPr>
          <a:xfrm>
            <a:off x="357155" y="1434355"/>
            <a:ext cx="8429679" cy="442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861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4000500"/>
            <a:ext cx="8429652" cy="642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714615"/>
            <a:ext cx="8401077" cy="857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94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A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2857500"/>
            <a:ext cx="8429652" cy="28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35743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735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algn="ctr">
              <a:defRPr>
                <a:solidFill>
                  <a:srgbClr val="8A99B2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fld id="{3D272A31-DAE4-4517-9B45-ADBF9852B0C8}" type="datetime1">
              <a:rPr lang="de-DE"/>
              <a:pPr lvl="0"/>
              <a:t>09.04.2018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Prof. Dr.-Ing. S. Smolen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fld id="{A70E191E-4E6F-4459-8830-BDA7C34C08B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B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feld 5"/>
          <p:cNvSpPr txBox="1"/>
          <p:nvPr/>
        </p:nvSpPr>
        <p:spPr>
          <a:xfrm>
            <a:off x="357155" y="659081"/>
            <a:ext cx="857259" cy="4124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Inhalt</a:t>
            </a:r>
          </a:p>
        </p:txBody>
      </p:sp>
      <p:sp>
        <p:nvSpPr>
          <p:cNvPr id="4" name="Tabellenplatzhalter 8"/>
          <p:cNvSpPr txBox="1">
            <a:spLocks noGrp="1"/>
          </p:cNvSpPr>
          <p:nvPr>
            <p:ph type="tbl" sz="quarter" idx="4294967295"/>
          </p:nvPr>
        </p:nvSpPr>
        <p:spPr>
          <a:xfrm>
            <a:off x="357155" y="1434355"/>
            <a:ext cx="8429679" cy="442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94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4000500"/>
            <a:ext cx="8429652" cy="642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714615"/>
            <a:ext cx="8401077" cy="857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77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A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2857500"/>
            <a:ext cx="8429652" cy="28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35743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886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B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feld 5"/>
          <p:cNvSpPr txBox="1"/>
          <p:nvPr/>
        </p:nvSpPr>
        <p:spPr>
          <a:xfrm>
            <a:off x="357155" y="659081"/>
            <a:ext cx="857259" cy="4124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Inhalt</a:t>
            </a:r>
          </a:p>
        </p:txBody>
      </p:sp>
      <p:sp>
        <p:nvSpPr>
          <p:cNvPr id="4" name="Tabellenplatzhalter 8"/>
          <p:cNvSpPr txBox="1">
            <a:spLocks noGrp="1"/>
          </p:cNvSpPr>
          <p:nvPr>
            <p:ph type="tbl" sz="quarter" idx="4294967295"/>
          </p:nvPr>
        </p:nvSpPr>
        <p:spPr>
          <a:xfrm>
            <a:off x="357155" y="1434355"/>
            <a:ext cx="8429679" cy="442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054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4000500"/>
            <a:ext cx="8429652" cy="642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714615"/>
            <a:ext cx="8401077" cy="857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063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A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2857500"/>
            <a:ext cx="8429652" cy="28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35743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887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B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feld 5"/>
          <p:cNvSpPr txBox="1"/>
          <p:nvPr/>
        </p:nvSpPr>
        <p:spPr>
          <a:xfrm>
            <a:off x="357155" y="659081"/>
            <a:ext cx="857259" cy="4124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Inhalt</a:t>
            </a:r>
          </a:p>
        </p:txBody>
      </p:sp>
      <p:sp>
        <p:nvSpPr>
          <p:cNvPr id="4" name="Tabellenplatzhalter 8"/>
          <p:cNvSpPr txBox="1">
            <a:spLocks noGrp="1"/>
          </p:cNvSpPr>
          <p:nvPr>
            <p:ph type="tbl" sz="quarter" idx="4294967295"/>
          </p:nvPr>
        </p:nvSpPr>
        <p:spPr>
          <a:xfrm>
            <a:off x="357155" y="1434355"/>
            <a:ext cx="8429679" cy="442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123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4000500"/>
            <a:ext cx="8429652" cy="642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714615"/>
            <a:ext cx="8401077" cy="857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23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A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2857500"/>
            <a:ext cx="8429652" cy="28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35743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350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B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feld 5"/>
          <p:cNvSpPr txBox="1"/>
          <p:nvPr/>
        </p:nvSpPr>
        <p:spPr>
          <a:xfrm>
            <a:off x="357155" y="659081"/>
            <a:ext cx="857259" cy="4124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Inhalt</a:t>
            </a:r>
          </a:p>
        </p:txBody>
      </p:sp>
      <p:sp>
        <p:nvSpPr>
          <p:cNvPr id="4" name="Tabellenplatzhalter 8"/>
          <p:cNvSpPr txBox="1">
            <a:spLocks noGrp="1"/>
          </p:cNvSpPr>
          <p:nvPr>
            <p:ph type="tbl" sz="quarter" idx="4294967295"/>
          </p:nvPr>
        </p:nvSpPr>
        <p:spPr>
          <a:xfrm>
            <a:off x="357155" y="1434355"/>
            <a:ext cx="8429679" cy="442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83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3929067"/>
            <a:ext cx="8429652" cy="285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965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4000500"/>
            <a:ext cx="8429652" cy="642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714615"/>
            <a:ext cx="8401077" cy="857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88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7"/>
          <p:cNvSpPr txBox="1">
            <a:spLocks noGrp="1"/>
          </p:cNvSpPr>
          <p:nvPr>
            <p:ph type="pic" idx="4294967295"/>
          </p:nvPr>
        </p:nvSpPr>
        <p:spPr>
          <a:xfrm>
            <a:off x="0" y="571481"/>
            <a:ext cx="9144000" cy="62865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121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c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84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U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01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U_Zwei Spalt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1440609"/>
            <a:ext cx="4071969" cy="4685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Bildplatzhalter 7"/>
          <p:cNvSpPr txBox="1">
            <a:spLocks noGrp="1"/>
          </p:cNvSpPr>
          <p:nvPr>
            <p:ph type="pic" idx="4294967295"/>
          </p:nvPr>
        </p:nvSpPr>
        <p:spPr>
          <a:xfrm>
            <a:off x="4643442" y="1428750"/>
            <a:ext cx="4143375" cy="4714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6" name="Titel 4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81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UERKISBLAU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19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UERKISBLAU_Zwei Spalt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1440609"/>
            <a:ext cx="4071969" cy="4685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7"/>
          <p:cNvSpPr txBox="1">
            <a:spLocks noGrp="1"/>
          </p:cNvSpPr>
          <p:nvPr>
            <p:ph type="pic" idx="4294967295"/>
          </p:nvPr>
        </p:nvSpPr>
        <p:spPr>
          <a:xfrm>
            <a:off x="4643442" y="1428750"/>
            <a:ext cx="4143375" cy="4714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219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RUEN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85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RUEN_Zwei Spalt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1440609"/>
            <a:ext cx="4071969" cy="4685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7"/>
          <p:cNvSpPr txBox="1">
            <a:spLocks noGrp="1"/>
          </p:cNvSpPr>
          <p:nvPr>
            <p:ph type="pic" idx="4294967295"/>
          </p:nvPr>
        </p:nvSpPr>
        <p:spPr>
          <a:xfrm>
            <a:off x="4643442" y="1428750"/>
            <a:ext cx="4143375" cy="4714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775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LLGRUEN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855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B_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57192" y="5286384"/>
            <a:ext cx="2286000" cy="114299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/>
            </a:lvl1pPr>
            <a:lvl2pPr>
              <a:lnSpc>
                <a:spcPts val="1500"/>
              </a:lnSpc>
              <a:spcBef>
                <a:spcPts val="0"/>
              </a:spcBef>
              <a:defRPr sz="1200"/>
            </a:lvl2pPr>
            <a:lvl3pPr>
              <a:lnSpc>
                <a:spcPts val="1500"/>
              </a:lnSpc>
              <a:spcBef>
                <a:spcPts val="0"/>
              </a:spcBef>
              <a:defRPr sz="1200"/>
            </a:lvl3pPr>
            <a:lvl4pPr>
              <a:lnSpc>
                <a:spcPts val="1500"/>
              </a:lnSpc>
              <a:spcBef>
                <a:spcPts val="0"/>
              </a:spcBef>
              <a:defRPr sz="1200"/>
            </a:lvl4pPr>
            <a:lvl5pPr>
              <a:lnSpc>
                <a:spcPts val="15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21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LLGRUEN_Zwei Spalt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1440609"/>
            <a:ext cx="4071969" cy="4685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7"/>
          <p:cNvSpPr txBox="1">
            <a:spLocks noGrp="1"/>
          </p:cNvSpPr>
          <p:nvPr>
            <p:ph type="pic" idx="4294967295"/>
          </p:nvPr>
        </p:nvSpPr>
        <p:spPr>
          <a:xfrm>
            <a:off x="4643442" y="1428750"/>
            <a:ext cx="4143375" cy="4714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446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ELB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574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ELB_Zwei Spalt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1440609"/>
            <a:ext cx="4071969" cy="4685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7"/>
          <p:cNvSpPr txBox="1">
            <a:spLocks noGrp="1"/>
          </p:cNvSpPr>
          <p:nvPr>
            <p:ph type="pic" idx="4294967295"/>
          </p:nvPr>
        </p:nvSpPr>
        <p:spPr>
          <a:xfrm>
            <a:off x="4643442" y="1428750"/>
            <a:ext cx="4143375" cy="4714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530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RANGE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9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RANGE_Zwei Spalt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1440609"/>
            <a:ext cx="4071969" cy="4685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7"/>
          <p:cNvSpPr txBox="1">
            <a:spLocks noGrp="1"/>
          </p:cNvSpPr>
          <p:nvPr>
            <p:ph type="pic" idx="4294967295"/>
          </p:nvPr>
        </p:nvSpPr>
        <p:spPr>
          <a:xfrm>
            <a:off x="4643442" y="1428750"/>
            <a:ext cx="4143375" cy="4714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497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ROT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31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ROT_Zwei Spalt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1440609"/>
            <a:ext cx="4071969" cy="4685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7"/>
          <p:cNvSpPr txBox="1">
            <a:spLocks noGrp="1"/>
          </p:cNvSpPr>
          <p:nvPr>
            <p:ph type="pic" idx="4294967295"/>
          </p:nvPr>
        </p:nvSpPr>
        <p:spPr>
          <a:xfrm>
            <a:off x="4643442" y="1428750"/>
            <a:ext cx="4143375" cy="4714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290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IOLETT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057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IOLETT_Zwei Spalt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1440609"/>
            <a:ext cx="4071969" cy="4685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92" y="958291"/>
            <a:ext cx="8429652" cy="256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7"/>
          <p:cNvSpPr txBox="1">
            <a:spLocks noGrp="1"/>
          </p:cNvSpPr>
          <p:nvPr>
            <p:ph type="pic" idx="4294967295"/>
          </p:nvPr>
        </p:nvSpPr>
        <p:spPr>
          <a:xfrm>
            <a:off x="4643442" y="1428750"/>
            <a:ext cx="4143375" cy="4714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122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3929067"/>
            <a:ext cx="8429652" cy="285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>
          <a:xfrm>
            <a:off x="2123730" y="4581125"/>
            <a:ext cx="8429679" cy="16970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itel 3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Internatioal Office</a:t>
            </a:r>
          </a:p>
        </p:txBody>
      </p:sp>
    </p:spTree>
    <p:extLst>
      <p:ext uri="{BB962C8B-B14F-4D97-AF65-F5344CB8AC3E}">
        <p14:creationId xmlns:p14="http://schemas.microsoft.com/office/powerpoint/2010/main" val="39219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_Titel mi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4929201"/>
            <a:ext cx="8429652" cy="285750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4500567"/>
            <a:ext cx="8401077" cy="357192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>
          <a:xfrm>
            <a:off x="357155" y="5375309"/>
            <a:ext cx="8429679" cy="339708"/>
          </a:xfrm>
        </p:spPr>
        <p:txBody>
          <a:bodyPr/>
          <a:lstStyle>
            <a:lvl1pPr>
              <a:defRPr>
                <a:solidFill>
                  <a:srgbClr val="0A558C"/>
                </a:solidFill>
              </a:defRPr>
            </a:lvl1pPr>
            <a:lvl2pPr>
              <a:defRPr>
                <a:solidFill>
                  <a:srgbClr val="0A558C"/>
                </a:solidFill>
              </a:defRPr>
            </a:lvl2pPr>
            <a:lvl3pPr>
              <a:defRPr>
                <a:solidFill>
                  <a:srgbClr val="0A558C"/>
                </a:solidFill>
              </a:defRPr>
            </a:lvl3pPr>
            <a:lvl4pPr>
              <a:defRPr>
                <a:solidFill>
                  <a:srgbClr val="0A558C"/>
                </a:solidFill>
              </a:defRPr>
            </a:lvl4pPr>
            <a:lvl5pPr>
              <a:defRPr>
                <a:solidFill>
                  <a:srgbClr val="0A558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35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U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57155" y="1268757"/>
            <a:ext cx="8401077" cy="5400601"/>
          </a:xfrm>
        </p:spPr>
        <p:txBody>
          <a:bodyPr/>
          <a:lstStyle>
            <a:lvl1pPr>
              <a:defRPr sz="2000">
                <a:solidFill>
                  <a:srgbClr val="0A558C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357173" y="692694"/>
            <a:ext cx="8429652" cy="256132"/>
          </a:xfrm>
        </p:spPr>
        <p:txBody>
          <a:bodyPr/>
          <a:lstStyle>
            <a:lvl1pPr>
              <a:defRPr sz="2000">
                <a:solidFill>
                  <a:srgbClr val="0A558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/>
              <a:t>Textmasterformat bearbeite</a:t>
            </a:r>
          </a:p>
        </p:txBody>
      </p:sp>
    </p:spTree>
    <p:extLst>
      <p:ext uri="{BB962C8B-B14F-4D97-AF65-F5344CB8AC3E}">
        <p14:creationId xmlns:p14="http://schemas.microsoft.com/office/powerpoint/2010/main" val="6915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A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2857500"/>
            <a:ext cx="8429652" cy="28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35743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703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B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feld 5"/>
          <p:cNvSpPr txBox="1"/>
          <p:nvPr/>
        </p:nvSpPr>
        <p:spPr>
          <a:xfrm>
            <a:off x="357155" y="659081"/>
            <a:ext cx="857259" cy="4124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Inhalt</a:t>
            </a:r>
          </a:p>
        </p:txBody>
      </p:sp>
      <p:sp>
        <p:nvSpPr>
          <p:cNvPr id="4" name="Tabellenplatzhalter 8"/>
          <p:cNvSpPr txBox="1">
            <a:spLocks noGrp="1"/>
          </p:cNvSpPr>
          <p:nvPr>
            <p:ph type="tbl" sz="quarter" idx="4294967295"/>
          </p:nvPr>
        </p:nvSpPr>
        <p:spPr>
          <a:xfrm>
            <a:off x="357155" y="1434355"/>
            <a:ext cx="8429679" cy="442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074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sz="quarter" idx="4294967295"/>
          </p:nvPr>
        </p:nvSpPr>
        <p:spPr>
          <a:xfrm>
            <a:off x="357155" y="4000500"/>
            <a:ext cx="8429652" cy="642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ctr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57155" y="2714615"/>
            <a:ext cx="8401077" cy="857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 einfügen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47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84208" y="260347"/>
            <a:ext cx="4749795" cy="14922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85800" y="1981203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>
          <a:xfrm>
            <a:off x="323853" y="6524628"/>
            <a:ext cx="6288091" cy="333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Prof. Dr.-Ing. S. Smolen</a:t>
            </a: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fld id="{A338921D-463F-41B2-B597-DB689F7DF5E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1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sz="quarter"/>
          </p:nvPr>
        </p:nvSpPr>
        <p:spPr>
          <a:xfrm>
            <a:off x="684208" y="260347"/>
            <a:ext cx="4749795" cy="14922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sz="quarter" idx="1"/>
          </p:nvPr>
        </p:nvSpPr>
        <p:spPr>
          <a:xfrm>
            <a:off x="685800" y="1981203"/>
            <a:ext cx="4152903" cy="19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sz="quarter" idx="2"/>
          </p:nvPr>
        </p:nvSpPr>
        <p:spPr>
          <a:xfrm>
            <a:off x="4991096" y="1981203"/>
            <a:ext cx="4152903" cy="19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 txBox="1">
            <a:spLocks noGrp="1"/>
          </p:cNvSpPr>
          <p:nvPr>
            <p:ph sz="quarter" idx="3"/>
          </p:nvPr>
        </p:nvSpPr>
        <p:spPr>
          <a:xfrm>
            <a:off x="685800" y="4114800"/>
            <a:ext cx="4152903" cy="19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sz="quarter" idx="4"/>
          </p:nvPr>
        </p:nvSpPr>
        <p:spPr>
          <a:xfrm>
            <a:off x="4991096" y="4114800"/>
            <a:ext cx="4152903" cy="19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9"/>
          </p:nvPr>
        </p:nvSpPr>
        <p:spPr>
          <a:xfrm>
            <a:off x="323853" y="6524628"/>
            <a:ext cx="6288091" cy="333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Prof. Dr.-Ing. S. Smolen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fld id="{42DA018A-72B6-434C-AD7C-23A82308444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8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 txBox="1">
            <a:spLocks noGrp="1"/>
          </p:cNvSpPr>
          <p:nvPr>
            <p:ph type="ftr" sz="quarter" idx="9"/>
          </p:nvPr>
        </p:nvSpPr>
        <p:spPr>
          <a:xfrm>
            <a:off x="323853" y="6524628"/>
            <a:ext cx="6288091" cy="333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Prof. Dr.-Ing. S. Smolen</a:t>
            </a:r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fld id="{58B38C57-5A13-483B-9B44-C8BBA7A79B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9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 txBox="1">
            <a:spLocks noGrp="1"/>
          </p:cNvSpPr>
          <p:nvPr>
            <p:ph/>
          </p:nvPr>
        </p:nvSpPr>
        <p:spPr>
          <a:xfrm>
            <a:off x="684208" y="260347"/>
            <a:ext cx="8459791" cy="5835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ftr" sz="quarter" idx="9"/>
          </p:nvPr>
        </p:nvSpPr>
        <p:spPr>
          <a:xfrm>
            <a:off x="323853" y="6524628"/>
            <a:ext cx="6288091" cy="333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Prof. Dr.-Ing. S. Smolen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fld id="{6A168C6C-CB08-467E-8D1E-685917E0C53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0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84208" y="260347"/>
            <a:ext cx="4749795" cy="14922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sz="half" idx="1"/>
          </p:nvPr>
        </p:nvSpPr>
        <p:spPr>
          <a:xfrm>
            <a:off x="685800" y="1981203"/>
            <a:ext cx="4152903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sz="half" idx="2"/>
          </p:nvPr>
        </p:nvSpPr>
        <p:spPr>
          <a:xfrm>
            <a:off x="4991096" y="1981203"/>
            <a:ext cx="4152903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9"/>
          </p:nvPr>
        </p:nvSpPr>
        <p:spPr>
          <a:xfrm>
            <a:off x="323853" y="6524628"/>
            <a:ext cx="6288091" cy="333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Prof. Dr.-Ing. S. Smolen</a:t>
            </a:r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fld id="{FB5822CB-73FE-4C68-87C6-48F53DB6D1E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6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LLGRUEN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357192" y="1744089"/>
            <a:ext cx="8429679" cy="4328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958291"/>
            <a:ext cx="8429652" cy="2561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4"/>
            <a:r>
              <a:rPr lang="de-DE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3210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357155" y="3929067"/>
            <a:ext cx="8429652" cy="285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79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U_Text oder Diag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57155" y="595219"/>
            <a:ext cx="8429679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357155" y="1440609"/>
            <a:ext cx="8429679" cy="4685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958291"/>
            <a:ext cx="8429652" cy="2561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172528"/>
            <a:ext cx="7286643" cy="256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  <a:lvl2pPr marL="0" marR="0" lvl="1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2pPr>
            <a:lvl3pPr marL="0" marR="0" lvl="2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3pPr>
            <a:lvl4pPr marL="0" marR="0" lvl="3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4pPr>
            <a:lvl5pPr marL="0" marR="0" lvl="4" indent="0" algn="l" defTabSz="914400" rtl="0" fontAlgn="auto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11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B_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57192" y="5286384"/>
            <a:ext cx="2286000" cy="114299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/>
            </a:lvl1pPr>
            <a:lvl2pPr>
              <a:lnSpc>
                <a:spcPts val="1500"/>
              </a:lnSpc>
              <a:spcBef>
                <a:spcPts val="0"/>
              </a:spcBef>
              <a:defRPr sz="1200"/>
            </a:lvl2pPr>
            <a:lvl3pPr>
              <a:lnSpc>
                <a:spcPts val="1500"/>
              </a:lnSpc>
              <a:spcBef>
                <a:spcPts val="0"/>
              </a:spcBef>
              <a:defRPr sz="1200"/>
            </a:lvl3pPr>
            <a:lvl4pPr>
              <a:lnSpc>
                <a:spcPts val="1500"/>
              </a:lnSpc>
              <a:spcBef>
                <a:spcPts val="0"/>
              </a:spcBef>
              <a:defRPr sz="1200"/>
            </a:lvl4pPr>
            <a:lvl5pPr>
              <a:lnSpc>
                <a:spcPts val="15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143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6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17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57155" y="350044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57155" y="4375175"/>
            <a:ext cx="8429679" cy="1697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ts val="3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0" marR="0" lvl="0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0" marR="0" lvl="1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0" marR="0" lvl="2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0" marR="0" lvl="3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0" marR="0" lvl="4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57155" y="595219"/>
            <a:ext cx="8429679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57155" y="1440609"/>
            <a:ext cx="8429679" cy="46855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feld 6"/>
          <p:cNvSpPr txBox="1"/>
          <p:nvPr/>
        </p:nvSpPr>
        <p:spPr>
          <a:xfrm>
            <a:off x="357155" y="6421456"/>
            <a:ext cx="6839995" cy="17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0" i="0" u="none" strike="noStrike" kern="1200" cap="none" spc="0" baseline="0">
                <a:solidFill>
                  <a:srgbClr val="00915A"/>
                </a:solidFill>
                <a:uFillTx/>
                <a:latin typeface="Calibri"/>
                <a:cs typeface="Arial" pitchFamily="34"/>
              </a:rPr>
              <a:t>Mechanical Engineering, Albrecht  Eicke,  </a:t>
            </a:r>
            <a:r>
              <a:rPr lang="de-DE" sz="1000" b="0" i="0" u="none" strike="noStrike" kern="1200" cap="none" spc="0" baseline="0">
                <a:solidFill>
                  <a:srgbClr val="00915A"/>
                </a:solidFill>
                <a:uFillTx/>
                <a:latin typeface="Calibri"/>
              </a:rPr>
              <a:t>HSB</a:t>
            </a:r>
            <a:endParaRPr lang="de-DE" sz="1000" b="0" i="0" u="none" strike="noStrike" kern="1200" cap="none" spc="0" baseline="0">
              <a:solidFill>
                <a:srgbClr val="00915A"/>
              </a:solidFill>
              <a:uFillTx/>
              <a:latin typeface="Calibri"/>
              <a:cs typeface="Arial" pitchFamily="34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7072326" y="6421456"/>
            <a:ext cx="1714509" cy="1508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EBA7BF-E325-486E-94B9-6DF1919F6302}" type="datetime1">
              <a:rPr lang="de-DE" sz="1000" b="0" i="0" u="none" strike="noStrike" kern="1200" cap="none" spc="0" baseline="0">
                <a:solidFill>
                  <a:srgbClr val="00915A"/>
                </a:solidFill>
                <a:uFillTx/>
                <a:latin typeface="Calibri" pitchFamily="34"/>
                <a:cs typeface="Calibri" pitchFamily="34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09.04.2018</a:t>
            </a:fld>
            <a:r>
              <a:rPr lang="de-DE" sz="900" b="0" i="0" u="none" strike="noStrike" kern="1200" cap="none" spc="0" baseline="0">
                <a:solidFill>
                  <a:srgbClr val="00915A"/>
                </a:solidFill>
                <a:uFillTx/>
                <a:latin typeface="Calibri" pitchFamily="34"/>
                <a:cs typeface="Calibri" pitchFamily="34"/>
              </a:rPr>
              <a:t>                      </a:t>
            </a:r>
            <a:fld id="{BA1069C2-03B6-4FEF-86BB-E31A42618057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sz="900" b="0" i="0" u="none" strike="noStrike" kern="1200" cap="none" spc="0" baseline="0">
              <a:solidFill>
                <a:srgbClr val="00915A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ts val="2500"/>
        </a:lnSpc>
        <a:spcBef>
          <a:spcPts val="0"/>
        </a:spcBef>
        <a:spcAft>
          <a:spcPts val="0"/>
        </a:spcAft>
        <a:buNone/>
        <a:tabLst/>
        <a:defRPr lang="de-DE" sz="2000" b="0" i="0" u="none" strike="noStrike" kern="1200" cap="none" spc="0" baseline="0">
          <a:solidFill>
            <a:srgbClr val="0A558C"/>
          </a:solidFill>
          <a:uFillTx/>
          <a:latin typeface="Calibri"/>
        </a:defRPr>
      </a:lvl1pPr>
    </p:titleStyle>
    <p:bodyStyle>
      <a:lvl1pPr marL="0" marR="0" lvl="0" indent="0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0A558C"/>
          </a:solidFill>
          <a:uFillTx/>
          <a:latin typeface="Calibri"/>
        </a:defRPr>
      </a:lvl1pPr>
      <a:lvl2pPr marL="107954" marR="0" lvl="1" indent="-107954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60000"/>
        <a:buFont typeface="Wingdings" pitchFamily="2"/>
        <a:buChar char="§"/>
        <a:tabLst/>
        <a:defRPr lang="de-DE" sz="1600" b="0" i="0" u="none" strike="noStrike" kern="1200" cap="none" spc="0" baseline="0">
          <a:solidFill>
            <a:srgbClr val="0A558C"/>
          </a:solidFill>
          <a:uFillTx/>
          <a:latin typeface="Calibri"/>
        </a:defRPr>
      </a:lvl2pPr>
      <a:lvl3pPr marL="107999" marR="0" lvl="2" indent="0" algn="l" defTabSz="914400" rtl="0" fontAlgn="auto" hangingPunct="1">
        <a:lnSpc>
          <a:spcPts val="1200"/>
        </a:lnSpc>
        <a:spcBef>
          <a:spcPts val="0"/>
        </a:spcBef>
        <a:spcAft>
          <a:spcPts val="0"/>
        </a:spcAft>
        <a:buNone/>
        <a:tabLst/>
        <a:defRPr lang="de-DE" sz="1000" b="0" i="0" u="none" strike="noStrike" kern="1200" cap="none" spc="0" baseline="0">
          <a:solidFill>
            <a:srgbClr val="0A558C"/>
          </a:solidFill>
          <a:uFillTx/>
          <a:latin typeface="Calibri"/>
        </a:defRPr>
      </a:lvl3pPr>
      <a:lvl4pPr marL="107999" marR="0" lvl="3" indent="0" algn="l" defTabSz="914400" rtl="0" fontAlgn="auto" hangingPunct="1">
        <a:lnSpc>
          <a:spcPts val="1200"/>
        </a:lnSpc>
        <a:spcBef>
          <a:spcPts val="0"/>
        </a:spcBef>
        <a:spcAft>
          <a:spcPts val="0"/>
        </a:spcAft>
        <a:buNone/>
        <a:tabLst/>
        <a:defRPr lang="de-DE" sz="1000" b="0" i="0" u="none" strike="noStrike" kern="1200" cap="none" spc="0" baseline="0">
          <a:solidFill>
            <a:srgbClr val="0A558C"/>
          </a:solidFill>
          <a:uFillTx/>
          <a:latin typeface="Calibri"/>
        </a:defRPr>
      </a:lvl4pPr>
      <a:lvl5pPr marL="107999" marR="0" lvl="4" indent="0" algn="l" defTabSz="914400" rtl="0" fontAlgn="auto" hangingPunct="1">
        <a:lnSpc>
          <a:spcPts val="1200"/>
        </a:lnSpc>
        <a:spcBef>
          <a:spcPts val="0"/>
        </a:spcBef>
        <a:spcAft>
          <a:spcPts val="1000"/>
        </a:spcAft>
        <a:buNone/>
        <a:tabLst/>
        <a:defRPr lang="de-DE" sz="1000" b="0" i="0" u="none" strike="noStrike" kern="1200" cap="none" spc="0" baseline="0">
          <a:solidFill>
            <a:srgbClr val="0A558C"/>
          </a:solidFill>
          <a:uFillTx/>
          <a:latin typeface="Calibri"/>
        </a:defRPr>
      </a:lvl5pPr>
    </p:bodyStyle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57155" y="350044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/>
          <a:lstStyle/>
          <a:p>
            <a:pPr lvl="0"/>
            <a:r>
              <a:rPr lang="de-DE"/>
              <a:t>International Office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57155" y="4375175"/>
            <a:ext cx="8429679" cy="1697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ts val="3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0" marR="0" lvl="0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bodyStyle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57155" y="350044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57155" y="4375175"/>
            <a:ext cx="8429679" cy="1697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ts val="3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0" marR="0" lvl="0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0" marR="0" lvl="1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0" marR="0" lvl="2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0" marR="0" lvl="3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0" marR="0" lvl="4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57155" y="350044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57155" y="4375175"/>
            <a:ext cx="8429679" cy="1697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ts val="3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0" marR="0" lvl="0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0" marR="0" lvl="1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0" marR="0" lvl="2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0" marR="0" lvl="3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0" marR="0" lvl="4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57155" y="350044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57155" y="4375175"/>
            <a:ext cx="8429679" cy="1697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ts val="3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0" marR="0" lvl="0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0" marR="0" lvl="1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0" marR="0" lvl="2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0" marR="0" lvl="3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0" marR="0" lvl="4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57155" y="350044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57155" y="4375175"/>
            <a:ext cx="8429679" cy="1697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ts val="3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0" marR="0" lvl="0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0" marR="0" lvl="1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0" marR="0" lvl="2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0" marR="0" lvl="3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0" marR="0" lvl="4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57155" y="350044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57155" y="4375175"/>
            <a:ext cx="8429679" cy="1697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ts val="3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0" marR="0" lvl="0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0" marR="0" lvl="1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0" marR="0" lvl="2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0" marR="0" lvl="3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0" marR="0" lvl="4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57155" y="350044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57155" y="4375175"/>
            <a:ext cx="8429679" cy="1697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ts val="3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0" marR="0" lvl="0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0" marR="0" lvl="1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0" marR="0" lvl="2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0" marR="0" lvl="3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0" marR="0" lvl="4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57155" y="3500442"/>
            <a:ext cx="8401077" cy="3571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57155" y="4375175"/>
            <a:ext cx="8429679" cy="1697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ts val="3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0" marR="0" lvl="0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0" marR="0" lvl="1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0" marR="0" lvl="2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0" marR="0" lvl="3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0" marR="0" lvl="4" indent="0" algn="l" defTabSz="914400" rtl="0" fontAlgn="auto" hangingPunct="1">
        <a:lnSpc>
          <a:spcPts val="1800"/>
        </a:lnSpc>
        <a:spcBef>
          <a:spcPts val="1000"/>
        </a:spcBef>
        <a:spcAft>
          <a:spcPts val="0"/>
        </a:spcAft>
        <a:buNone/>
        <a:tabLst/>
        <a:defRPr lang="de-DE" sz="16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0.png"/><Relationship Id="rId5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2267739" y="3861044"/>
            <a:ext cx="8064898" cy="2160242"/>
          </a:xfrm>
        </p:spPr>
        <p:txBody>
          <a:bodyPr/>
          <a:lstStyle/>
          <a:p>
            <a:pPr lvl="0"/>
            <a:r>
              <a:rPr lang="de-DE" sz="4000" u="sng">
                <a:latin typeface="Times New Roman" pitchFamily="18"/>
                <a:cs typeface="Times New Roman" pitchFamily="18"/>
              </a:rPr>
              <a:t>Hydromechanik</a:t>
            </a:r>
            <a:r>
              <a:rPr lang="de-DE" sz="4000">
                <a:latin typeface="Times New Roman" pitchFamily="18"/>
                <a:cs typeface="Times New Roman" pitchFamily="18"/>
              </a:rPr>
              <a:t>-</a:t>
            </a:r>
            <a:r>
              <a:rPr lang="de-DE" sz="4000" u="sng">
                <a:latin typeface="Times New Roman" pitchFamily="18"/>
                <a:cs typeface="Times New Roman" pitchFamily="18"/>
              </a:rPr>
              <a:t/>
            </a:r>
            <a:br>
              <a:rPr lang="de-DE" sz="4000" u="sng">
                <a:latin typeface="Times New Roman" pitchFamily="18"/>
                <a:cs typeface="Times New Roman" pitchFamily="18"/>
              </a:rPr>
            </a:br>
            <a:r>
              <a:rPr lang="de-DE" sz="4000" u="sng">
                <a:latin typeface="Times New Roman" pitchFamily="18"/>
                <a:cs typeface="Times New Roman" pitchFamily="18"/>
              </a:rPr>
              <a:t/>
            </a:r>
            <a:br>
              <a:rPr lang="de-DE" sz="4000" u="sng">
                <a:latin typeface="Times New Roman" pitchFamily="18"/>
                <a:cs typeface="Times New Roman" pitchFamily="18"/>
              </a:rPr>
            </a:br>
            <a:r>
              <a:rPr lang="de-DE" sz="4000" u="sng">
                <a:latin typeface="Times New Roman" pitchFamily="18"/>
                <a:cs typeface="Times New Roman" pitchFamily="18"/>
              </a:rPr>
              <a:t>Technische Strömungslehre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764703"/>
            <a:ext cx="8429652" cy="256132"/>
          </a:xfrm>
        </p:spPr>
        <p:txBody>
          <a:bodyPr/>
          <a:lstStyle/>
          <a:p>
            <a:pPr lvl="0"/>
            <a:r>
              <a:rPr lang="de-DE" sz="2200">
                <a:solidFill>
                  <a:srgbClr val="0A558C"/>
                </a:solidFill>
              </a:rPr>
              <a:t>Dichte</a:t>
            </a:r>
          </a:p>
          <a:p>
            <a:pPr lvl="0"/>
            <a:endParaRPr lang="de-DE" sz="2200">
              <a:solidFill>
                <a:srgbClr val="0A558C"/>
              </a:solidFill>
            </a:endParaRPr>
          </a:p>
        </p:txBody>
      </p:sp>
      <p:sp>
        <p:nvSpPr>
          <p:cNvPr id="4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Hydrostatischer Druck</a:t>
            </a:r>
          </a:p>
          <a:p>
            <a:pPr lvl="0"/>
            <a:endParaRPr lang="de-DE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2"/>
              <p:cNvSpPr txBox="1"/>
              <p:nvPr/>
            </p:nvSpPr>
            <p:spPr>
              <a:xfrm>
                <a:off x="539552" y="2059090"/>
                <a:ext cx="8064898" cy="2819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Calibri"/>
                  </a:rPr>
                  <a:t>Flüssigkeiten: Temperaturabhängigkeit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Calibri"/>
                  </a:rPr>
                  <a:t/>
                </a:r>
                <a:br>
                  <a:rPr lang="de-DE" sz="2400" b="0" i="0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Calibri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∆</m:t>
                      </m:r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𝑉</m:t>
                      </m:r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∗∆</m:t>
                      </m:r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𝑇</m:t>
                      </m:r>
                    </m:oMath>
                    <m:oMath xmlns:m="http://schemas.openxmlformats.org/officeDocument/2006/math"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𝑉</m:t>
                      </m:r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+∆</m:t>
                      </m:r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𝑉</m:t>
                      </m:r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∗∆</m:t>
                          </m:r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r>
                  <a:rPr lang="de-DE" sz="24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  <a:ea typeface="Cambria Math"/>
                  </a:rPr>
                  <a:t/>
                </a:r>
                <a:br>
                  <a:rPr lang="de-DE" sz="24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  <a:ea typeface="Cambria Math"/>
                  </a:rPr>
                </a:br>
                <a:r>
                  <a:rPr lang="de-DE" sz="24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  <a:ea typeface="Cambria Math"/>
                  </a:rPr>
                  <a:t/>
                </a:r>
                <a:br>
                  <a:rPr lang="de-DE" sz="24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𝜌</m:t>
                      </m:r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∗ </m:t>
                      </m:r>
                      <m:f>
                        <m:f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∗∆</m:t>
                          </m:r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sz="24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59090"/>
                <a:ext cx="8064898" cy="2819362"/>
              </a:xfrm>
              <a:prstGeom prst="rect">
                <a:avLst/>
              </a:prstGeom>
              <a:blipFill rotWithShape="1">
                <a:blip r:embed="rId2"/>
                <a:stretch>
                  <a:fillRect l="-1210" t="-17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/>
          <p:cNvSpPr/>
          <p:nvPr/>
        </p:nvSpPr>
        <p:spPr>
          <a:xfrm>
            <a:off x="2843808" y="3933056"/>
            <a:ext cx="352839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71456" y="1412776"/>
                <a:ext cx="8401077" cy="2952328"/>
              </a:xfrm>
            </p:spPr>
            <p:txBody>
              <a:bodyPr/>
              <a:lstStyle/>
              <a:p>
                <a:pPr lvl="0"/>
                <a:r>
                  <a:rPr lang="de-DE" sz="2400" dirty="0">
                    <a:ea typeface="Cambria Math"/>
                  </a:rPr>
                  <a:t>-Druckabhängigkeit</a:t>
                </a:r>
                <a:br>
                  <a:rPr lang="de-DE" sz="2400" dirty="0">
                    <a:ea typeface="Cambria Math"/>
                  </a:rPr>
                </a:br>
                <a:r>
                  <a:rPr lang="de-DE" sz="2400" dirty="0">
                    <a:ea typeface="Cambria Math"/>
                  </a:rPr>
                  <a:t>Elastizität: </a:t>
                </a:r>
                <a:r>
                  <a:rPr lang="de-DE" sz="2400" dirty="0" err="1">
                    <a:ea typeface="Cambria Math"/>
                  </a:rPr>
                  <a:t>Hookesches</a:t>
                </a:r>
                <a:r>
                  <a:rPr lang="de-DE" sz="2400" dirty="0">
                    <a:ea typeface="Cambria Math"/>
                  </a:rPr>
                  <a:t> Gesetz (Linearer Zusammenhang zwischen Volumen- und 	    Druckänderung)</a:t>
                </a:r>
                <a:br>
                  <a:rPr lang="de-DE" sz="2400" dirty="0">
                    <a:ea typeface="Cambria Math"/>
                  </a:rPr>
                </a:br>
                <a:r>
                  <a:rPr lang="de-DE" sz="2400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</a:rPr>
                      <m:t>∆</m:t>
                    </m:r>
                    <m:r>
                      <a:rPr lang="de-DE" sz="2400" i="1">
                        <a:latin typeface="Cambria Math"/>
                      </a:rPr>
                      <m:t>𝑉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sz="24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∗∆</m:t>
                    </m:r>
                    <m:r>
                      <a:rPr lang="de-DE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de-DE" sz="2400" dirty="0"/>
                  <a:t> 	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𝑉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sz="24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−∆</m:t>
                    </m:r>
                    <m:r>
                      <a:rPr lang="de-DE" sz="2400" i="1">
                        <a:latin typeface="Cambria Math"/>
                      </a:rPr>
                      <m:t>𝑉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sz="24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sz="24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∗∆</m:t>
                    </m:r>
                    <m:r>
                      <a:rPr lang="de-DE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>
                    <a:ea typeface="Cambria Math"/>
                  </a:rPr>
                  <a:t/>
                </a:r>
                <a:br>
                  <a:rPr lang="de-DE" sz="2400" dirty="0"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/>
                        </a:rPr>
                        <m:t>𝜌</m:t>
                      </m:r>
                      <m:r>
                        <a:rPr lang="de-DE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de-DE" sz="2400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de-DE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4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240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sz="2400">
                              <a:latin typeface="Cambria Math"/>
                            </a:rPr>
                            <m:t>∗∆</m:t>
                          </m:r>
                          <m:r>
                            <a:rPr lang="de-DE" sz="2400" i="1">
                              <a:latin typeface="Cambria Math"/>
                            </a:rPr>
                            <m:t>𝑝</m:t>
                          </m:r>
                          <m:r>
                            <a:rPr lang="de-DE" sz="240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de-DE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24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240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sz="2400">
                              <a:latin typeface="Cambria Math"/>
                            </a:rPr>
                            <m:t>∗∆</m:t>
                          </m:r>
                          <m:r>
                            <a:rPr lang="de-DE" sz="2400" i="1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endParaRPr lang="de-DE" sz="2400" dirty="0"/>
              </a:p>
            </p:txBody>
          </p:sp>
        </mc:Choice>
        <mc:Fallback xmlns="">
          <p:sp>
            <p:nvSpPr>
              <p:cNvPr id="2" name="Titel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1456" y="1412776"/>
                <a:ext cx="8401077" cy="2952328"/>
              </a:xfrm>
              <a:blipFill rotWithShape="1">
                <a:blip r:embed="rId3"/>
                <a:stretch>
                  <a:fillRect l="-2250" t="-33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764703"/>
            <a:ext cx="8429652" cy="256132"/>
          </a:xfrm>
        </p:spPr>
        <p:txBody>
          <a:bodyPr/>
          <a:lstStyle/>
          <a:p>
            <a:pPr lvl="0"/>
            <a:r>
              <a:rPr lang="de-DE" sz="2200">
                <a:solidFill>
                  <a:srgbClr val="0A558C"/>
                </a:solidFill>
              </a:rPr>
              <a:t>Dichte</a:t>
            </a:r>
          </a:p>
          <a:p>
            <a:pPr lvl="0"/>
            <a:endParaRPr lang="de-DE" sz="2200">
              <a:solidFill>
                <a:srgbClr val="0A558C"/>
              </a:solidFill>
            </a:endParaRPr>
          </a:p>
        </p:txBody>
      </p:sp>
      <p:sp>
        <p:nvSpPr>
          <p:cNvPr id="4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Hydrostatischer Druck</a:t>
            </a:r>
          </a:p>
          <a:p>
            <a:pPr lvl="0"/>
            <a:endParaRPr lang="de-DE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8"/>
              <p:cNvSpPr txBox="1"/>
              <p:nvPr/>
            </p:nvSpPr>
            <p:spPr>
              <a:xfrm>
                <a:off x="395538" y="5229200"/>
                <a:ext cx="8424934" cy="1003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>
                    <a:solidFill>
                      <a:srgbClr val="0A558C"/>
                    </a:solidFill>
                    <a:uFillTx/>
                    <a:latin typeface="Calibri"/>
                  </a:rPr>
                  <a:t>Gase:</a:t>
                </a:r>
                <a:br>
                  <a:rPr lang="de-DE" sz="2400" b="0" i="0" u="none" strike="noStrike" kern="1200" cap="none" spc="0" baseline="0" dirty="0">
                    <a:solidFill>
                      <a:srgbClr val="0A558C"/>
                    </a:solidFill>
                    <a:uFillTx/>
                    <a:latin typeface="Calibri"/>
                  </a:rPr>
                </a:br>
                <a:r>
                  <a:rPr lang="de-DE" sz="2400" b="0" i="0" u="none" strike="noStrike" kern="1200" cap="none" spc="0" baseline="0" dirty="0">
                    <a:solidFill>
                      <a:srgbClr val="0A558C"/>
                    </a:solidFill>
                    <a:uFillTx/>
                    <a:latin typeface="Calibri"/>
                  </a:rPr>
                  <a:t>	</a:t>
                </a:r>
                <a:r>
                  <a:rPr lang="de-DE" sz="2400" dirty="0" err="1" smtClean="0">
                    <a:solidFill>
                      <a:schemeClr val="tx2"/>
                    </a:solidFill>
                    <a:latin typeface="Calibri"/>
                  </a:rPr>
                  <a:t>I</a:t>
                </a:r>
                <a:r>
                  <a:rPr lang="de-DE" sz="2400" b="0" i="0" u="none" strike="noStrike" kern="1200" cap="none" spc="0" baseline="0" dirty="0" err="1" smtClean="0">
                    <a:solidFill>
                      <a:schemeClr val="tx2"/>
                    </a:solidFill>
                    <a:uFillTx/>
                    <a:latin typeface="Calibri"/>
                  </a:rPr>
                  <a:t>dealgas</a:t>
                </a:r>
                <a:r>
                  <a:rPr lang="de-DE" sz="2400" b="0" i="0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Calibri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tx2"/>
                        </a:solidFill>
                        <a:latin typeface="Cambria Math"/>
                      </a:rPr>
                      <m:t>𝜌</m:t>
                    </m:r>
                    <m:r>
                      <a:rPr lang="de-DE" sz="2400" i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sz="2400" i="0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de-DE" sz="24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		</a:t>
                </a:r>
                <a:r>
                  <a:rPr lang="de-DE" sz="2400" b="0" i="0" u="none" strike="noStrike" kern="1200" cap="none" spc="0" baseline="0" dirty="0" err="1" smtClean="0">
                    <a:solidFill>
                      <a:schemeClr val="tx2"/>
                    </a:solidFill>
                    <a:uFillTx/>
                    <a:latin typeface="Cambria Math"/>
                    <a:ea typeface="Cambria Math"/>
                  </a:rPr>
                  <a:t>Realgase</a:t>
                </a:r>
                <a:r>
                  <a:rPr lang="de-DE" sz="2400" b="0" i="0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Cambria Math"/>
                    <a:ea typeface="Cambria Math"/>
                  </a:rPr>
                  <a:t>: </a:t>
                </a:r>
                <a:r>
                  <a:rPr lang="de-DE" sz="2400" b="0" i="1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tx2"/>
                        </a:solidFill>
                        <a:latin typeface="Cambria Math"/>
                      </a:rPr>
                      <m:t>𝜌</m:t>
                    </m:r>
                    <m:r>
                      <a:rPr lang="de-DE" sz="2400" i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de-DE" sz="2400" i="0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sz="2400" i="0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de-DE" sz="24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4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8" y="5229200"/>
                <a:ext cx="8424934" cy="1003993"/>
              </a:xfrm>
              <a:prstGeom prst="rect">
                <a:avLst/>
              </a:prstGeom>
              <a:blipFill rotWithShape="1">
                <a:blip r:embed="rId4"/>
                <a:stretch>
                  <a:fillRect l="-1158" t="-4848" b="-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/>
          <p:cNvSpPr/>
          <p:nvPr/>
        </p:nvSpPr>
        <p:spPr>
          <a:xfrm>
            <a:off x="5580112" y="3356992"/>
            <a:ext cx="158417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555776" y="5521351"/>
            <a:ext cx="1296144" cy="787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372200" y="5517232"/>
            <a:ext cx="1584176" cy="809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62266" y="1340766"/>
                <a:ext cx="8401077" cy="2664296"/>
              </a:xfrm>
            </p:spPr>
            <p:txBody>
              <a:bodyPr/>
              <a:lstStyle/>
              <a:p>
                <a:pPr lvl="0"/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𝑑𝑊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a:rPr lang="de-DE" sz="2400" i="1">
                        <a:latin typeface="Cambria Math"/>
                      </a:rPr>
                      <m:t>𝑝</m:t>
                    </m:r>
                    <m:r>
                      <a:rPr lang="de-DE" sz="2400">
                        <a:latin typeface="Cambria Math"/>
                      </a:rPr>
                      <m:t>∗</m:t>
                    </m:r>
                    <m:r>
                      <a:rPr lang="de-DE" sz="2400" i="1">
                        <a:latin typeface="Cambria Math"/>
                      </a:rPr>
                      <m:t>𝑑𝑉</m:t>
                    </m:r>
                  </m:oMath>
                </a14:m>
                <a:r>
                  <a:rPr lang="de-DE" sz="2400" dirty="0"/>
                  <a:t>	(Volumenänderungsarbeit)</a:t>
                </a:r>
                <a:br>
                  <a:rPr lang="de-DE" sz="2400" dirty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𝑊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de-DE" sz="24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de-DE" sz="2400" i="1">
                            <a:latin typeface="Cambria Math"/>
                          </a:rPr>
                          <m:t>𝑝𝑑𝑉</m:t>
                        </m:r>
                      </m:e>
                    </m:nary>
                  </m:oMath>
                </a14:m>
                <a:r>
                  <a:rPr lang="de-DE" sz="2400" dirty="0"/>
                  <a:t> 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𝑑𝑉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∗</m:t>
                    </m:r>
                    <m:r>
                      <a:rPr lang="de-DE" sz="2400" i="1">
                        <a:latin typeface="Cambria Math"/>
                      </a:rPr>
                      <m:t>𝑑𝑝</m:t>
                    </m:r>
                  </m:oMath>
                </a14:m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 smtClean="0"/>
                  <a:t> </a:t>
                </a:r>
                <a:r>
                  <a:rPr lang="de-DE" sz="2400" dirty="0"/>
                  <a:t>isothermer Kompressibilitätskoeffizient</a:t>
                </a:r>
                <a:br>
                  <a:rPr lang="de-DE" sz="2400" dirty="0"/>
                </a:br>
                <a:r>
                  <a:rPr lang="de-DE" sz="240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>
                            <a:latin typeface="Cambria Math"/>
                          </a:rPr>
                          <m:t>∆</m:t>
                        </m:r>
                        <m:r>
                          <a:rPr lang="de-DE" sz="2400" i="1">
                            <a:latin typeface="Cambria Math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de-DE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bei</m:t>
                    </m:r>
                    <m:r>
                      <a:rPr lang="de-DE" sz="2400">
                        <a:latin typeface="Cambria Math"/>
                      </a:rPr>
                      <m:t> ∆</m:t>
                    </m:r>
                    <m:r>
                      <a:rPr lang="de-DE" sz="2400" i="1">
                        <a:latin typeface="Cambria Math"/>
                      </a:rPr>
                      <m:t>𝑝</m:t>
                    </m:r>
                    <m:r>
                      <a:rPr lang="de-DE" sz="2400">
                        <a:latin typeface="Cambria Math"/>
                      </a:rPr>
                      <m:t>=1 </m:t>
                    </m:r>
                    <m:r>
                      <a:rPr lang="de-DE" sz="2400" i="1">
                        <a:latin typeface="Cambria Math"/>
                      </a:rPr>
                      <m:t>𝑏𝑎𝑟</m:t>
                    </m:r>
                    <m:r>
                      <a:rPr lang="de-DE" sz="240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4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i="1">
                                <a:latin typeface="Cambria Math"/>
                              </a:rPr>
                              <m:t>𝑏𝑎𝑟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endParaRPr lang="de-DE" sz="2400" dirty="0"/>
              </a:p>
            </p:txBody>
          </p:sp>
        </mc:Choice>
        <mc:Fallback xmlns="">
          <p:sp>
            <p:nvSpPr>
              <p:cNvPr id="2" name="Titel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2266" y="1340766"/>
                <a:ext cx="8401077" cy="2664296"/>
              </a:xfrm>
              <a:blipFill rotWithShape="1">
                <a:blip r:embed="rId2"/>
                <a:stretch>
                  <a:fillRect l="-2175" t="-3661" b="-18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836712"/>
            <a:ext cx="8429652" cy="256132"/>
          </a:xfrm>
        </p:spPr>
        <p:txBody>
          <a:bodyPr/>
          <a:lstStyle/>
          <a:p>
            <a:pPr lvl="0"/>
            <a:r>
              <a:rPr lang="de-DE" sz="2200">
                <a:solidFill>
                  <a:srgbClr val="0A558C"/>
                </a:solidFill>
              </a:rPr>
              <a:t>Druckarbeit</a:t>
            </a:r>
          </a:p>
        </p:txBody>
      </p:sp>
      <p:sp>
        <p:nvSpPr>
          <p:cNvPr id="4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Hydrostatischer Druck</a:t>
            </a:r>
          </a:p>
          <a:p>
            <a:pPr lvl="0"/>
            <a:endParaRPr lang="de-DE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13"/>
              <p:cNvSpPr txBox="1"/>
              <p:nvPr/>
            </p:nvSpPr>
            <p:spPr>
              <a:xfrm>
                <a:off x="178381" y="4107309"/>
                <a:ext cx="8856988" cy="2346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𝑊</m:t>
                      </m:r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nary>
                        <m:naryPr>
                          <m:limLoc m:val="undOvr"/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i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i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𝑝𝑑𝑝</m:t>
                          </m:r>
                        </m:e>
                      </m:nary>
                    </m:oMath>
                  </m:oMathPara>
                </a14:m>
                <a:endParaRPr lang="de-DE" sz="2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0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𝑊</m:t>
                      </m:r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∗(</m:t>
                      </m:r>
                      <m:sSubSup>
                        <m:sSubSup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2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8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5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1" y="4107309"/>
                <a:ext cx="8856988" cy="23460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>
          <a:xfrm>
            <a:off x="2843808" y="5301208"/>
            <a:ext cx="360040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/>
          <p:nvPr/>
        </p:nvSpPr>
        <p:spPr>
          <a:xfrm>
            <a:off x="2915816" y="6021288"/>
            <a:ext cx="3168352" cy="576064"/>
          </a:xfrm>
          <a:prstGeom prst="rect">
            <a:avLst/>
          </a:prstGeom>
          <a:solidFill>
            <a:srgbClr val="FFFFFF"/>
          </a:solidFill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23528" y="4166434"/>
                <a:ext cx="8401077" cy="2574932"/>
              </a:xfrm>
            </p:spPr>
            <p:txBody>
              <a:bodyPr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</a:rPr>
                        <m:t>𝑝</m:t>
                      </m:r>
                      <m:r>
                        <a:rPr lang="de-DE" sz="2800">
                          <a:latin typeface="Cambria Math"/>
                        </a:rPr>
                        <m:t>=</m:t>
                      </m:r>
                      <m:r>
                        <a:rPr lang="de-DE" sz="2800" i="1">
                          <a:latin typeface="Cambria Math"/>
                        </a:rPr>
                        <m:t>𝜌</m:t>
                      </m:r>
                      <m:r>
                        <a:rPr lang="de-DE" sz="2800">
                          <a:latin typeface="Cambria Math"/>
                        </a:rPr>
                        <m:t>∗</m:t>
                      </m:r>
                      <m:r>
                        <a:rPr lang="de-DE" sz="2800" i="1">
                          <a:latin typeface="Cambria Math"/>
                        </a:rPr>
                        <m:t>𝑔</m:t>
                      </m:r>
                      <m:r>
                        <a:rPr lang="de-DE" sz="2800">
                          <a:latin typeface="Cambria Math"/>
                        </a:rPr>
                        <m:t>∗</m:t>
                      </m:r>
                      <m:r>
                        <a:rPr lang="de-DE" sz="2800" i="1">
                          <a:latin typeface="Cambria Math"/>
                        </a:rPr>
                        <m:t>h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𝑔𝑒𝑠</m:t>
                          </m:r>
                        </m:sub>
                      </m:sSub>
                      <m:r>
                        <a:rPr lang="de-DE" sz="2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8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800">
                          <a:latin typeface="Cambria Math"/>
                        </a:rPr>
                        <m:t>+</m:t>
                      </m:r>
                      <m:r>
                        <a:rPr lang="de-DE" sz="2800" i="1">
                          <a:latin typeface="Cambria Math"/>
                        </a:rPr>
                        <m:t>𝜌</m:t>
                      </m:r>
                      <m:r>
                        <a:rPr lang="de-DE" sz="2800">
                          <a:latin typeface="Cambria Math"/>
                        </a:rPr>
                        <m:t>∗</m:t>
                      </m:r>
                      <m:r>
                        <a:rPr lang="de-DE" sz="2800" i="1">
                          <a:latin typeface="Cambria Math"/>
                        </a:rPr>
                        <m:t>𝑔</m:t>
                      </m:r>
                      <m:r>
                        <a:rPr lang="de-DE" sz="2800">
                          <a:latin typeface="Cambria Math"/>
                        </a:rPr>
                        <m:t>∗</m:t>
                      </m:r>
                      <m:r>
                        <a:rPr lang="de-DE" sz="2800" i="1">
                          <a:latin typeface="Cambria Math"/>
                        </a:rPr>
                        <m:t>h</m:t>
                      </m:r>
                    </m:oMath>
                  </m:oMathPara>
                </a14:m>
                <a:r>
                  <a:rPr lang="de-DE" sz="2800" dirty="0">
                    <a:ea typeface="Cambria Math"/>
                  </a:rPr>
                  <a:t/>
                </a:r>
                <a:br>
                  <a:rPr lang="de-DE" sz="2800" dirty="0">
                    <a:ea typeface="Cambria Math"/>
                  </a:rPr>
                </a:br>
                <a:r>
                  <a:rPr lang="de-DE" sz="2800" dirty="0">
                    <a:ea typeface="Cambria Math"/>
                  </a:rPr>
                  <a:t/>
                </a:r>
                <a:br>
                  <a:rPr lang="de-DE" sz="2800" dirty="0">
                    <a:ea typeface="Cambria Math"/>
                  </a:rPr>
                </a:br>
                <a:r>
                  <a:rPr lang="de-DE" sz="2800" dirty="0">
                    <a:ea typeface="Cambria Math"/>
                  </a:rPr>
                  <a:t>Kommunizierende </a:t>
                </a:r>
                <a:r>
                  <a:rPr lang="de-DE" sz="2800" dirty="0" smtClean="0">
                    <a:ea typeface="Cambria Math"/>
                  </a:rPr>
                  <a:t>Gefäße:</a:t>
                </a:r>
                <a:br>
                  <a:rPr lang="de-DE" sz="2800" dirty="0" smtClean="0">
                    <a:ea typeface="Cambria Math"/>
                  </a:rPr>
                </a:br>
                <a:r>
                  <a:rPr lang="de-DE" sz="2800" dirty="0">
                    <a:ea typeface="Cambria Math"/>
                  </a:rPr>
                  <a:t/>
                </a:r>
                <a:br>
                  <a:rPr lang="de-DE" sz="2800" dirty="0"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8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80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800">
                          <a:latin typeface="Cambria Math"/>
                        </a:rPr>
                        <m:t>=</m:t>
                      </m:r>
                      <m:r>
                        <a:rPr lang="de-DE" sz="2800" i="1">
                          <a:latin typeface="Cambria Math"/>
                        </a:rPr>
                        <m:t>𝜌</m:t>
                      </m:r>
                      <m:r>
                        <a:rPr lang="de-DE" sz="2800">
                          <a:latin typeface="Cambria Math"/>
                        </a:rPr>
                        <m:t>∗</m:t>
                      </m:r>
                      <m:r>
                        <a:rPr lang="de-DE" sz="2800" i="1">
                          <a:latin typeface="Cambria Math"/>
                        </a:rPr>
                        <m:t>𝑔</m:t>
                      </m:r>
                      <m:r>
                        <a:rPr lang="de-DE" sz="2800">
                          <a:latin typeface="Cambria Math"/>
                        </a:rPr>
                        <m:t>∗</m:t>
                      </m:r>
                      <m:r>
                        <a:rPr lang="de-DE" sz="2800" i="1">
                          <a:latin typeface="Cambria Math"/>
                        </a:rPr>
                        <m:t>h</m:t>
                      </m:r>
                    </m:oMath>
                  </m:oMathPara>
                </a14:m>
                <a:r>
                  <a:rPr lang="de-DE" sz="2800" dirty="0"/>
                  <a:t/>
                </a:r>
                <a:br>
                  <a:rPr lang="de-DE" sz="2800" dirty="0"/>
                </a:br>
                <a:r>
                  <a:rPr lang="de-DE" sz="2800" dirty="0"/>
                  <a:t/>
                </a:r>
                <a:br>
                  <a:rPr lang="de-DE" sz="2800" dirty="0"/>
                </a:br>
                <a:endParaRPr lang="de-DE" sz="2800" dirty="0"/>
              </a:p>
            </p:txBody>
          </p:sp>
        </mc:Choice>
        <mc:Fallback xmlns="">
          <p:sp>
            <p:nvSpPr>
              <p:cNvPr id="3" name="Titel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4166434"/>
                <a:ext cx="8401077" cy="2574932"/>
              </a:xfrm>
              <a:blipFill rotWithShape="1">
                <a:blip r:embed="rId2"/>
                <a:stretch>
                  <a:fillRect l="-2540" t="-4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836712"/>
            <a:ext cx="8429652" cy="256132"/>
          </a:xfrm>
        </p:spPr>
        <p:txBody>
          <a:bodyPr/>
          <a:lstStyle/>
          <a:p>
            <a:pPr lvl="0"/>
            <a:r>
              <a:rPr lang="de-DE" sz="2200">
                <a:solidFill>
                  <a:srgbClr val="0A558C"/>
                </a:solidFill>
              </a:rPr>
              <a:t>Schweredruck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Hydrostatischer Druck</a:t>
            </a:r>
          </a:p>
          <a:p>
            <a:pPr lvl="0"/>
            <a:endParaRPr lang="de-DE" sz="2400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961" y="908720"/>
            <a:ext cx="4388077" cy="3257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07506" y="1196748"/>
            <a:ext cx="5006934" cy="2736305"/>
          </a:xfrm>
        </p:spPr>
        <p:txBody>
          <a:bodyPr/>
          <a:lstStyle/>
          <a:p>
            <a:pPr lvl="0"/>
            <a:r>
              <a:rPr lang="de-DE" dirty="0"/>
              <a:t>Flüssigkeits- Druckmessgeräte:</a:t>
            </a:r>
            <a:br>
              <a:rPr lang="de-DE" dirty="0"/>
            </a:br>
            <a:r>
              <a:rPr lang="de-DE" dirty="0"/>
              <a:t>- U- Rohr- Manometer</a:t>
            </a:r>
            <a:br>
              <a:rPr lang="de-DE" dirty="0"/>
            </a:br>
            <a:r>
              <a:rPr lang="de-DE" dirty="0"/>
              <a:t>- Einseitig verschlossenes U- Rohr- Manometer</a:t>
            </a:r>
            <a:br>
              <a:rPr lang="de-DE" dirty="0"/>
            </a:br>
            <a:r>
              <a:rPr lang="de-DE" dirty="0"/>
              <a:t>- Gefäßmanometer</a:t>
            </a:r>
            <a:br>
              <a:rPr lang="de-DE" dirty="0"/>
            </a:br>
            <a:r>
              <a:rPr lang="de-DE" dirty="0"/>
              <a:t>- Präzisionsmanometer (Prandtl, Betz u. A.)</a:t>
            </a:r>
            <a:br>
              <a:rPr lang="de-DE" dirty="0"/>
            </a:br>
            <a:r>
              <a:rPr lang="de-DE" dirty="0"/>
              <a:t>- Schrägrohrmanometer</a:t>
            </a:r>
            <a:br>
              <a:rPr lang="de-DE" dirty="0"/>
            </a:br>
            <a:r>
              <a:rPr lang="de-DE" dirty="0"/>
              <a:t>- Ringwaage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836712"/>
            <a:ext cx="8429652" cy="256132"/>
          </a:xfrm>
        </p:spPr>
        <p:txBody>
          <a:bodyPr/>
          <a:lstStyle/>
          <a:p>
            <a:pPr lvl="0"/>
            <a:r>
              <a:rPr lang="de-DE" sz="2200">
                <a:solidFill>
                  <a:srgbClr val="0A558C"/>
                </a:solidFill>
              </a:rPr>
              <a:t>Druckmessung</a:t>
            </a:r>
          </a:p>
        </p:txBody>
      </p:sp>
      <p:sp>
        <p:nvSpPr>
          <p:cNvPr id="4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Hydrostatischer Druck</a:t>
            </a:r>
          </a:p>
          <a:p>
            <a:pPr lvl="0"/>
            <a:endParaRPr lang="de-DE" sz="2400"/>
          </a:p>
        </p:txBody>
      </p:sp>
      <p:sp>
        <p:nvSpPr>
          <p:cNvPr id="5" name="Textfeld 6"/>
          <p:cNvSpPr txBox="1"/>
          <p:nvPr/>
        </p:nvSpPr>
        <p:spPr>
          <a:xfrm>
            <a:off x="4932035" y="1124739"/>
            <a:ext cx="4104458" cy="3062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rPr>
              <a:t>Elektrische Druckmessgeräte:</a:t>
            </a:r>
          </a:p>
          <a:p>
            <a: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rPr>
              <a:t>- Piezzoelektrisch</a:t>
            </a:r>
          </a:p>
          <a:p>
            <a: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rPr>
              <a:t>- Widerstandsmanometer (Halbleiter)</a:t>
            </a:r>
          </a:p>
          <a:p>
            <a: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rPr>
              <a:t>- Veränderung der Kapazität eines        Kondensators</a:t>
            </a:r>
          </a:p>
          <a:p>
            <a: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rPr>
              <a:t>- Induktive Messumformung</a:t>
            </a:r>
          </a:p>
          <a:p>
            <a: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rPr>
              <a:t>- Dehungsmessstreifen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A558C"/>
              </a:solidFill>
              <a:uFillTx/>
              <a:latin typeface="Calibri"/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18973" y="4177719"/>
            <a:ext cx="6048673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rPr>
              <a:t>- Kolben- Druckmessgeräte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A558C"/>
                </a:solidFill>
                <a:uFillTx/>
                <a:latin typeface="Calibri"/>
              </a:rPr>
              <a:t>- Federelastisches Manometer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012160" y="5517234"/>
            <a:ext cx="1944216" cy="504054"/>
          </a:xfrm>
          <a:prstGeom prst="rect">
            <a:avLst/>
          </a:prstGeom>
          <a:solidFill>
            <a:srgbClr val="FFFFFF"/>
          </a:solidFill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354787" y="1052736"/>
                <a:ext cx="8429679" cy="5616619"/>
              </a:xfrm>
            </p:spPr>
            <p:txBody>
              <a:bodyPr/>
              <a:lstStyle/>
              <a:p>
                <a:pPr lvl="0"/>
                <a:r>
                  <a:rPr lang="de-DE" sz="2000" dirty="0">
                    <a:solidFill>
                      <a:srgbClr val="0A558C"/>
                    </a:solidFill>
                  </a:rPr>
                  <a:t>Bilanz der vertikalen Druckkräfte (horizontal heben sich die Druckkräfte gegenseitig auf)</a:t>
                </a:r>
              </a:p>
              <a:p>
                <a:pPr lvl="0"/>
                <a:endParaRPr lang="de-DE" sz="2000" dirty="0">
                  <a:solidFill>
                    <a:srgbClr val="0A558C"/>
                  </a:solidFill>
                </a:endParaRPr>
              </a:p>
              <a:p>
                <a:pPr lvl="0"/>
                <a:endParaRPr lang="de-DE" sz="2000" dirty="0">
                  <a:solidFill>
                    <a:srgbClr val="0A558C"/>
                  </a:solidFill>
                </a:endParaRPr>
              </a:p>
              <a:p>
                <a:pPr lvl="0"/>
                <a:endParaRPr lang="de-DE" sz="2000" dirty="0">
                  <a:solidFill>
                    <a:srgbClr val="0A558C"/>
                  </a:solidFill>
                </a:endParaRPr>
              </a:p>
              <a:p>
                <a:pPr lvl="0"/>
                <a:endParaRPr lang="de-DE" sz="2000" dirty="0">
                  <a:solidFill>
                    <a:srgbClr val="0A558C"/>
                  </a:solidFill>
                </a:endParaRPr>
              </a:p>
              <a:p>
                <a:pPr lvl="0"/>
                <a:endParaRPr lang="de-DE" sz="2000" dirty="0">
                  <a:solidFill>
                    <a:srgbClr val="0A558C"/>
                  </a:solidFill>
                </a:endParaRPr>
              </a:p>
              <a:p>
                <a:pPr lvl="0"/>
                <a:endParaRPr lang="de-DE" sz="2000" dirty="0">
                  <a:solidFill>
                    <a:srgbClr val="0A558C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de-DE" sz="2000" dirty="0">
                    <a:solidFill>
                      <a:srgbClr val="0A558C"/>
                    </a:solidFill>
                  </a:rPr>
                  <a:t>- Schwerpunkt (Verdrängungsschwerpunkt) </a:t>
                </a:r>
              </a:p>
              <a:p>
                <a:pPr lvl="0"/>
                <a:r>
                  <a:rPr lang="de-DE" sz="2000" dirty="0">
                    <a:solidFill>
                      <a:srgbClr val="0A558C"/>
                    </a:solidFill>
                  </a:rPr>
                  <a:t>Scheinbarer Gewichtsverlust: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𝑠𝑐h</m:t>
                        </m:r>
                      </m:sub>
                    </m:sSub>
                    <m: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de-DE" sz="2000" i="1">
                        <a:solidFill>
                          <a:schemeClr val="tx2"/>
                        </a:solidFill>
                        <a:latin typeface="Cambria Math"/>
                      </a:rPr>
                      <m:t>𝐺</m:t>
                    </m:r>
                    <m: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de-DE" sz="2800" dirty="0">
                  <a:solidFill>
                    <a:schemeClr val="tx2"/>
                  </a:solidFill>
                </a:endParaRPr>
              </a:p>
              <a:p>
                <a:pPr lvl="0"/>
                <a:endParaRPr lang="de-DE" sz="2800" i="1" dirty="0">
                  <a:solidFill>
                    <a:schemeClr val="tx2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𝑑𝐹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𝑑𝐹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de-DE" sz="200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𝑑𝐹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de-DE" sz="200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 =</m:t>
                    </m:r>
                    <m:r>
                      <m:rPr>
                        <m:sty m:val="p"/>
                      </m:rP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ρ</m:t>
                    </m:r>
                    <m: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∗</m:t>
                    </m:r>
                    <m:r>
                      <a:rPr lang="de-DE" sz="2000" i="1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de-DE" sz="2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de-DE" sz="200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de-DE" sz="2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sz="2000" i="1">
                        <a:solidFill>
                          <a:schemeClr val="tx2"/>
                        </a:solidFill>
                        <a:latin typeface="Cambria Math"/>
                      </a:rPr>
                      <m:t>𝑑𝐴</m:t>
                    </m:r>
                  </m:oMath>
                </a14:m>
                <a:r>
                  <a:rPr lang="de-DE" sz="2800" dirty="0">
                    <a:solidFill>
                      <a:schemeClr val="tx2"/>
                    </a:solidFill>
                  </a:rPr>
                  <a:t>	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de-DE" sz="2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de-DE" sz="200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de-DE" sz="2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sz="2000" i="1">
                        <a:solidFill>
                          <a:schemeClr val="tx2"/>
                        </a:solidFill>
                        <a:latin typeface="Cambria Math"/>
                      </a:rPr>
                      <m:t>𝑑𝐴</m:t>
                    </m:r>
                    <m: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de-DE" sz="2000" i="1">
                        <a:solidFill>
                          <a:schemeClr val="tx2"/>
                        </a:solidFill>
                        <a:latin typeface="Cambria Math"/>
                      </a:rPr>
                      <m:t>𝑑𝑉</m:t>
                    </m:r>
                  </m:oMath>
                </a14:m>
                <a:endParaRPr lang="de-DE" sz="2800" dirty="0">
                  <a:solidFill>
                    <a:schemeClr val="tx2"/>
                  </a:solidFill>
                </a:endParaRPr>
              </a:p>
              <a:p>
                <a:pPr lvl="0"/>
                <a:endParaRPr lang="de-DE" sz="2800" dirty="0">
                  <a:solidFill>
                    <a:schemeClr val="tx2"/>
                  </a:solidFill>
                </a:endParaRPr>
              </a:p>
              <a:p>
                <a:pPr lvl="0"/>
                <a:endParaRPr lang="de-DE" sz="2800" dirty="0">
                  <a:solidFill>
                    <a:schemeClr val="tx2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sz="20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  <m:sup/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0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trlP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de-DE" sz="20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ρ</m:t>
                              </m:r>
                              <m:r>
                                <a:rPr lang="de-DE" sz="20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∗</m:t>
                              </m:r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de-DE" sz="20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𝑑𝑉</m:t>
                              </m:r>
                              <m:r>
                                <a:rPr lang="de-DE" sz="20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de-DE" sz="20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ρ</m:t>
                              </m:r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nary>
                                <m:naryPr>
                                  <m:ctrlPr>
                                    <a:rPr lang="de-DE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sub>
                                <m:sup/>
                                <m:e>
                                  <m:r>
                                    <a:rPr lang="de-DE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𝑑𝑉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54787" y="1052736"/>
                <a:ext cx="8429679" cy="5616619"/>
              </a:xfrm>
              <a:blipFill rotWithShape="1">
                <a:blip r:embed="rId3"/>
                <a:stretch>
                  <a:fillRect l="-6146" t="-2606" b="-237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692694"/>
            <a:ext cx="8429652" cy="256132"/>
          </a:xfrm>
        </p:spPr>
        <p:txBody>
          <a:bodyPr/>
          <a:lstStyle/>
          <a:p>
            <a:pPr lvl="0"/>
            <a:r>
              <a:rPr lang="de-DE" sz="2400">
                <a:solidFill>
                  <a:srgbClr val="0A558C"/>
                </a:solidFill>
              </a:rPr>
              <a:t>- Statischer Auftrieb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23523" y="188640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Auftrieb und Schwimmen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904150" y="5560204"/>
                <a:ext cx="2160242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ρ</m:t>
                      </m:r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de-DE" sz="20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50" y="5560204"/>
                <a:ext cx="2160242" cy="6771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Torben\Documents\Nebenjob\Studentische Hilfskraft\Präsentation Strömungslehre\Bild 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05203" y="1412775"/>
            <a:ext cx="3133603" cy="2304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/>
        </p:nvSpPr>
        <p:spPr>
          <a:xfrm>
            <a:off x="2699793" y="5661248"/>
            <a:ext cx="3744413" cy="504053"/>
          </a:xfrm>
          <a:prstGeom prst="rect">
            <a:avLst/>
          </a:prstGeom>
          <a:solidFill>
            <a:srgbClr val="FFFFFF"/>
          </a:solidFill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A558C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357155" y="980730"/>
                <a:ext cx="8429679" cy="4536502"/>
              </a:xfrm>
            </p:spPr>
            <p:txBody>
              <a:bodyPr/>
              <a:lstStyle/>
              <a:p>
                <a:pPr lvl="0"/>
                <a:endParaRPr lang="de-DE" dirty="0"/>
              </a:p>
              <a:p>
                <a:pPr lvl="0"/>
                <a:endParaRPr lang="de-DE" dirty="0"/>
              </a:p>
              <a:p>
                <a:pPr lvl="0"/>
                <a:endParaRPr lang="de-DE" dirty="0"/>
              </a:p>
              <a:p>
                <a:pPr lvl="0"/>
                <a:endParaRPr lang="de-DE" dirty="0"/>
              </a:p>
              <a:p>
                <a:pPr lvl="0"/>
                <a:endParaRPr lang="de-DE" dirty="0"/>
              </a:p>
              <a:p>
                <a:pPr lvl="0"/>
                <a:endParaRPr lang="de-DE" dirty="0"/>
              </a:p>
              <a:p>
                <a:pPr lvl="0"/>
                <a:endParaRPr lang="de-DE" dirty="0"/>
              </a:p>
              <a:p>
                <a:pPr lvl="0" algn="ctr"/>
                <a:r>
                  <a:rPr lang="de-DE" sz="2400" dirty="0" smtClean="0">
                    <a:solidFill>
                      <a:schemeClr val="tx2"/>
                    </a:solidFill>
                  </a:rPr>
                  <a:t>Wenn</a:t>
                </a:r>
                <a:r>
                  <a:rPr lang="de-DE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180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1800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180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1800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de-DE" sz="180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180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de-DE" sz="180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1800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𝑑𝐹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de-DE" sz="1800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r>
                      <a:rPr lang="de-DE" sz="1800" i="1">
                        <a:solidFill>
                          <a:schemeClr val="tx2"/>
                        </a:solidFill>
                        <a:latin typeface="Cambria Math"/>
                      </a:rPr>
                      <m:t>𝑑𝐺</m:t>
                    </m:r>
                  </m:oMath>
                </a14:m>
                <a:endParaRPr lang="de-DE" sz="2400" dirty="0">
                  <a:solidFill>
                    <a:schemeClr val="tx2"/>
                  </a:solidFill>
                  <a:ea typeface="Cambria Math"/>
                </a:endParaRPr>
              </a:p>
              <a:p>
                <a:pPr lvl="0"/>
                <a:endParaRPr lang="de-DE" sz="2400" dirty="0">
                  <a:solidFill>
                    <a:schemeClr val="tx2"/>
                  </a:solidFill>
                  <a:ea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∆</m:t>
                      </m:r>
                      <m:r>
                        <a:rPr lang="de-DE" sz="1800" i="1">
                          <a:solidFill>
                            <a:schemeClr val="tx2"/>
                          </a:solidFill>
                          <a:latin typeface="Cambria Math"/>
                        </a:rPr>
                        <m:t>𝜌</m:t>
                      </m:r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1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1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2400" dirty="0">
                  <a:solidFill>
                    <a:schemeClr val="tx2"/>
                  </a:solidFill>
                  <a:ea typeface="Cambria Math"/>
                </a:endParaRPr>
              </a:p>
              <a:p>
                <a:pPr lvl="0"/>
                <a:endParaRPr lang="de-DE" sz="2400" dirty="0">
                  <a:solidFill>
                    <a:schemeClr val="tx2"/>
                  </a:solidFill>
                  <a:ea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𝑑𝐹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𝑑𝐹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sz="1800" i="1">
                          <a:solidFill>
                            <a:schemeClr val="tx2"/>
                          </a:solidFill>
                          <a:latin typeface="Cambria Math"/>
                        </a:rPr>
                        <m:t>𝑑𝐺</m:t>
                      </m:r>
                    </m:oMath>
                  </m:oMathPara>
                </a14:m>
                <a:endParaRPr lang="de-DE" sz="2400" dirty="0">
                  <a:solidFill>
                    <a:schemeClr val="tx2"/>
                  </a:solidFill>
                  <a:ea typeface="Cambria Math"/>
                </a:endParaRPr>
              </a:p>
              <a:p>
                <a:pPr lvl="0"/>
                <a:endParaRPr lang="de-DE" sz="2400" dirty="0">
                  <a:solidFill>
                    <a:schemeClr val="tx2"/>
                  </a:solidFill>
                  <a:ea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𝑑𝐹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1800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de-DE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1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1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8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1800" i="1">
                          <a:solidFill>
                            <a:schemeClr val="tx2"/>
                          </a:solidFill>
                          <a:latin typeface="Cambria Math"/>
                        </a:rPr>
                        <m:t>𝑑𝑉</m:t>
                      </m:r>
                    </m:oMath>
                  </m:oMathPara>
                </a14:m>
                <a:endParaRPr lang="de-DE" sz="2400" dirty="0">
                  <a:solidFill>
                    <a:schemeClr val="tx2"/>
                  </a:solidFill>
                  <a:ea typeface="Cambria Math"/>
                </a:endParaRPr>
              </a:p>
              <a:p>
                <a:pPr lvl="0"/>
                <a:endParaRPr lang="de-DE" sz="2000" dirty="0">
                  <a:solidFill>
                    <a:srgbClr val="0A558C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Inhaltsplatzhalt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57155" y="980730"/>
                <a:ext cx="8429679" cy="4536502"/>
              </a:xfrm>
              <a:blipFill rotWithShape="1">
                <a:blip r:embed="rId5"/>
                <a:stretch>
                  <a:fillRect b="-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692694"/>
            <a:ext cx="8429652" cy="256132"/>
          </a:xfrm>
        </p:spPr>
        <p:txBody>
          <a:bodyPr/>
          <a:lstStyle/>
          <a:p>
            <a:pPr lvl="0"/>
            <a:r>
              <a:rPr lang="de-DE" sz="2200">
                <a:solidFill>
                  <a:srgbClr val="0A558C"/>
                </a:solidFill>
              </a:rPr>
              <a:t>Thermischer Auftrieb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Auftrieb und Schwimmen</a:t>
            </a:r>
          </a:p>
          <a:p>
            <a:pPr lvl="0"/>
            <a:endParaRPr lang="de-DE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1"/>
              <p:cNvSpPr txBox="1"/>
              <p:nvPr/>
            </p:nvSpPr>
            <p:spPr>
              <a:xfrm>
                <a:off x="2699793" y="5733260"/>
                <a:ext cx="3744413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2000" i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2000" i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de-DE" sz="20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3" y="5733260"/>
                <a:ext cx="3744413" cy="6771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Torben\Documents\Nebenjob\Studentische Hilfskraft\Präsentation Strömungslehre\Bild 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25346" y="1052739"/>
            <a:ext cx="2893298" cy="2259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357155" y="1124739"/>
            <a:ext cx="3926808" cy="1728188"/>
          </a:xfrm>
        </p:spPr>
        <p:txBody>
          <a:bodyPr/>
          <a:lstStyle/>
          <a:p>
            <a:pPr lvl="0"/>
            <a:r>
              <a:rPr lang="de-DE" sz="2400" dirty="0">
                <a:solidFill>
                  <a:srgbClr val="0A558C"/>
                </a:solidFill>
              </a:rPr>
              <a:t>-Stabilität</a:t>
            </a:r>
          </a:p>
          <a:p>
            <a:pPr lvl="0">
              <a:tabLst>
                <a:tab pos="539752" algn="l"/>
              </a:tabLst>
            </a:pPr>
            <a:r>
              <a:rPr lang="de-DE" sz="2400" dirty="0">
                <a:solidFill>
                  <a:srgbClr val="0A558C"/>
                </a:solidFill>
              </a:rPr>
              <a:t>	-Stabile Schwimmlage</a:t>
            </a:r>
          </a:p>
          <a:p>
            <a:pPr lvl="0">
              <a:tabLst>
                <a:tab pos="539752" algn="l"/>
              </a:tabLst>
            </a:pPr>
            <a:r>
              <a:rPr lang="de-DE" sz="2400" dirty="0">
                <a:solidFill>
                  <a:srgbClr val="0A558C"/>
                </a:solidFill>
              </a:rPr>
              <a:t>	-Labile Schwimmlage</a:t>
            </a:r>
          </a:p>
          <a:p>
            <a:pPr lvl="0">
              <a:tabLst>
                <a:tab pos="539752" algn="l"/>
              </a:tabLst>
            </a:pPr>
            <a:r>
              <a:rPr lang="de-DE" sz="2400" dirty="0">
                <a:solidFill>
                  <a:srgbClr val="0A558C"/>
                </a:solidFill>
              </a:rPr>
              <a:t>	-indifferente Schwimmlage</a:t>
            </a:r>
          </a:p>
          <a:p>
            <a:pPr lvl="0"/>
            <a:endParaRPr lang="de-DE" sz="500" dirty="0">
              <a:solidFill>
                <a:srgbClr val="0A558C"/>
              </a:solidFill>
            </a:endParaRPr>
          </a:p>
          <a:p>
            <a:pPr lvl="0"/>
            <a:r>
              <a:rPr lang="de-DE" sz="400" dirty="0">
                <a:solidFill>
                  <a:srgbClr val="0A558C"/>
                </a:solidFill>
              </a:rPr>
              <a:t>	</a:t>
            </a:r>
          </a:p>
        </p:txBody>
      </p:sp>
      <p:sp>
        <p:nvSpPr>
          <p:cNvPr id="3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692694"/>
            <a:ext cx="8429652" cy="256132"/>
          </a:xfrm>
        </p:spPr>
        <p:txBody>
          <a:bodyPr/>
          <a:lstStyle/>
          <a:p>
            <a:pPr lvl="0"/>
            <a:r>
              <a:rPr lang="de-DE" sz="2000">
                <a:solidFill>
                  <a:srgbClr val="0A558C"/>
                </a:solidFill>
              </a:rPr>
              <a:t>Grundbegriffe</a:t>
            </a:r>
          </a:p>
        </p:txBody>
      </p:sp>
      <p:sp>
        <p:nvSpPr>
          <p:cNvPr id="4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Auftrieb und Schwimmen</a:t>
            </a:r>
          </a:p>
          <a:p>
            <a:pPr lvl="0"/>
            <a:endParaRPr lang="de-DE" sz="2400"/>
          </a:p>
        </p:txBody>
      </p:sp>
      <p:sp>
        <p:nvSpPr>
          <p:cNvPr id="5" name="Textfeld 1"/>
          <p:cNvSpPr txBox="1"/>
          <p:nvPr/>
        </p:nvSpPr>
        <p:spPr>
          <a:xfrm>
            <a:off x="4572000" y="1196748"/>
            <a:ext cx="4248476" cy="3046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 dirty="0">
                <a:solidFill>
                  <a:srgbClr val="0A558C"/>
                </a:solidFill>
                <a:uFillTx/>
                <a:latin typeface="Calibri"/>
              </a:rPr>
              <a:t>-Gewichtslage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 dirty="0">
                <a:solidFill>
                  <a:srgbClr val="0A558C"/>
                </a:solidFill>
                <a:uFillTx/>
                <a:latin typeface="Calibri"/>
              </a:rPr>
              <a:t>-Ausgelenkte Lage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 dirty="0">
                <a:solidFill>
                  <a:srgbClr val="0A558C"/>
                </a:solidFill>
                <a:uFillTx/>
                <a:latin typeface="Calibri"/>
              </a:rPr>
              <a:t>-Schwimmachse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 dirty="0">
                <a:solidFill>
                  <a:srgbClr val="0A558C"/>
                </a:solidFill>
                <a:uFillTx/>
                <a:latin typeface="Calibri"/>
              </a:rPr>
              <a:t>-Schwimmebene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 dirty="0">
                <a:solidFill>
                  <a:srgbClr val="0A558C"/>
                </a:solidFill>
                <a:uFillTx/>
                <a:latin typeface="Calibri"/>
              </a:rPr>
              <a:t>-Schwimmfläche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 dirty="0">
                <a:solidFill>
                  <a:srgbClr val="0A558C"/>
                </a:solidFill>
                <a:uFillTx/>
                <a:latin typeface="Calibri"/>
              </a:rPr>
              <a:t>-Metazentrum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 dirty="0">
                <a:solidFill>
                  <a:srgbClr val="0A558C"/>
                </a:solidFill>
                <a:uFillTx/>
                <a:latin typeface="Calibri"/>
              </a:rPr>
              <a:t>-Metazentrische Höhe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 dirty="0">
              <a:solidFill>
                <a:srgbClr val="0A558C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/>
        </p:nvSpPr>
        <p:spPr>
          <a:xfrm>
            <a:off x="3779910" y="2348883"/>
            <a:ext cx="1584179" cy="576062"/>
          </a:xfrm>
          <a:prstGeom prst="rect">
            <a:avLst/>
          </a:prstGeom>
          <a:solidFill>
            <a:srgbClr val="FFFFFF"/>
          </a:solidFill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357155" y="2204865"/>
                <a:ext cx="8429679" cy="3168350"/>
              </a:xfrm>
            </p:spPr>
            <p:txBody>
              <a:bodyPr/>
              <a:lstStyle/>
              <a:p>
                <a:pPr lvl="0"/>
                <a:r>
                  <a:rPr lang="de-DE" sz="2000" dirty="0">
                    <a:solidFill>
                      <a:srgbClr val="0A558C"/>
                    </a:solidFill>
                  </a:rPr>
                  <a:t>Metazentrische Höhe:</a:t>
                </a:r>
              </a:p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de-DE" sz="200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de-DE" sz="2000" i="1">
                        <a:solidFill>
                          <a:schemeClr val="tx2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de-DE" sz="2800" dirty="0">
                    <a:solidFill>
                      <a:schemeClr val="tx2"/>
                    </a:solidFill>
                  </a:rPr>
                  <a:t> </a:t>
                </a:r>
                <a:endParaRPr lang="de-DE" sz="2000" dirty="0">
                  <a:solidFill>
                    <a:schemeClr val="tx2"/>
                  </a:solidFill>
                </a:endParaRPr>
              </a:p>
              <a:p>
                <a:pPr lvl="0"/>
                <a:endParaRPr lang="de-DE" dirty="0">
                  <a:solidFill>
                    <a:srgbClr val="0A558C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sz="200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>
                    <a:solidFill>
                      <a:srgbClr val="0A558C"/>
                    </a:solidFill>
                  </a:rPr>
                  <a:t>- Flächenträgheitsmoment der Schwimmfläche (des Wasserlinienrisses</a:t>
                </a:r>
                <a:r>
                  <a:rPr lang="de-DE" sz="2000">
                    <a:solidFill>
                      <a:srgbClr val="0A558C"/>
                    </a:solidFill>
                  </a:rPr>
                  <a:t>) </a:t>
                </a:r>
                <a:r>
                  <a:rPr lang="de-DE" sz="2000" smtClean="0">
                    <a:solidFill>
                      <a:srgbClr val="0A558C"/>
                    </a:solidFill>
                  </a:rPr>
                  <a:t>bezogen </a:t>
                </a:r>
                <a:r>
                  <a:rPr lang="de-DE" sz="2000" dirty="0">
                    <a:solidFill>
                      <a:srgbClr val="0A558C"/>
                    </a:solidFill>
                  </a:rPr>
                  <a:t>auf die Drehachse 0</a:t>
                </a:r>
              </a:p>
              <a:p>
                <a:pPr lvl="0"/>
                <a:endParaRPr lang="de-DE" dirty="0">
                  <a:solidFill>
                    <a:srgbClr val="0A558C"/>
                  </a:solidFill>
                </a:endParaRPr>
              </a:p>
              <a:p>
                <a:pPr lvl="0"/>
                <a:r>
                  <a:rPr lang="de-DE" sz="2000" dirty="0">
                    <a:solidFill>
                      <a:srgbClr val="0A558C"/>
                    </a:solidFill>
                  </a:rPr>
                  <a:t>V- Verdrängtes Flüssigkeitsvolumen</a:t>
                </a:r>
              </a:p>
              <a:p>
                <a:pPr lvl="0"/>
                <a:endParaRPr lang="de-DE" sz="2000" dirty="0">
                  <a:solidFill>
                    <a:srgbClr val="0A558C"/>
                  </a:solidFill>
                </a:endParaRPr>
              </a:p>
              <a:p>
                <a:pPr lvl="0"/>
                <a:r>
                  <a:rPr lang="de-DE" sz="2000" dirty="0">
                    <a:solidFill>
                      <a:srgbClr val="0A558C"/>
                    </a:solidFill>
                  </a:rPr>
                  <a:t>e- </a:t>
                </a:r>
                <a:r>
                  <a:rPr lang="de-DE" sz="2000" dirty="0" smtClean="0">
                    <a:solidFill>
                      <a:schemeClr val="tx2"/>
                    </a:solidFill>
                  </a:rPr>
                  <a:t>Abstand zwischen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000" dirty="0">
                    <a:solidFill>
                      <a:schemeClr val="tx2"/>
                    </a:solidFill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endParaRPr lang="de-DE" dirty="0">
                  <a:solidFill>
                    <a:srgbClr val="0A558C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57155" y="2204865"/>
                <a:ext cx="8429679" cy="3168350"/>
              </a:xfrm>
              <a:blipFill rotWithShape="1">
                <a:blip r:embed="rId2"/>
                <a:stretch>
                  <a:fillRect l="-1881" t="-46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692694"/>
            <a:ext cx="8429652" cy="256132"/>
          </a:xfrm>
        </p:spPr>
        <p:txBody>
          <a:bodyPr/>
          <a:lstStyle/>
          <a:p>
            <a:pPr lvl="0"/>
            <a:r>
              <a:rPr lang="de-DE" sz="2000">
                <a:solidFill>
                  <a:srgbClr val="0A558C"/>
                </a:solidFill>
              </a:rPr>
              <a:t>Grundbegriffe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Auftrieb und Schwimmen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95532" y="1556793"/>
            <a:ext cx="8535293" cy="4176467"/>
          </a:xfrm>
        </p:spPr>
        <p:txBody>
          <a:bodyPr/>
          <a:lstStyle/>
          <a:p>
            <a:pPr lvl="0">
              <a:lnSpc>
                <a:spcPts val="2800"/>
              </a:lnSpc>
            </a:pPr>
            <a:r>
              <a:rPr lang="de-DE" sz="2800">
                <a:solidFill>
                  <a:srgbClr val="0A558C"/>
                </a:solidFill>
                <a:latin typeface="Times New Roman" pitchFamily="18"/>
                <a:cs typeface="Times New Roman" pitchFamily="18"/>
              </a:rPr>
              <a:t>Inhalte der </a:t>
            </a:r>
            <a:r>
              <a:rPr lang="de-DE" sz="2800" smtClean="0">
                <a:solidFill>
                  <a:srgbClr val="0A558C"/>
                </a:solidFill>
                <a:latin typeface="Times New Roman" pitchFamily="18"/>
                <a:cs typeface="Times New Roman" pitchFamily="18"/>
              </a:rPr>
              <a:t>Veranstaltung</a:t>
            </a:r>
            <a:endParaRPr lang="de-DE" sz="2800">
              <a:solidFill>
                <a:srgbClr val="0A558C"/>
              </a:solidFill>
              <a:latin typeface="Times New Roman" pitchFamily="18"/>
              <a:cs typeface="Times New Roman" pitchFamily="18"/>
            </a:endParaRPr>
          </a:p>
          <a:p>
            <a:pPr lvl="0">
              <a:lnSpc>
                <a:spcPts val="2800"/>
              </a:lnSpc>
            </a:pPr>
            <a:endParaRPr lang="de-DE" sz="2800" u="sng" dirty="0">
              <a:solidFill>
                <a:srgbClr val="0A558C"/>
              </a:solidFill>
              <a:latin typeface="Times New Roman" pitchFamily="18"/>
              <a:cs typeface="Times New Roman" pitchFamily="18"/>
            </a:endParaRPr>
          </a:p>
          <a:p>
            <a:pPr marL="285750" lvl="0" indent="-285750">
              <a:lnSpc>
                <a:spcPts val="2800"/>
              </a:lnSpc>
              <a:buSzPct val="100000"/>
              <a:buFont typeface="Symbol" pitchFamily="18"/>
              <a:buChar char="-"/>
            </a:pPr>
            <a:r>
              <a:rPr lang="de-DE" sz="2800" dirty="0">
                <a:solidFill>
                  <a:srgbClr val="0A558C"/>
                </a:solidFill>
                <a:latin typeface="Times New Roman" pitchFamily="18"/>
                <a:cs typeface="Times New Roman" pitchFamily="18"/>
              </a:rPr>
              <a:t>Stoffeigenschaften von Flüssigkeiten und Gasen</a:t>
            </a:r>
          </a:p>
          <a:p>
            <a:pPr marL="285750" lvl="0" indent="-285750">
              <a:lnSpc>
                <a:spcPts val="2800"/>
              </a:lnSpc>
              <a:buSzPct val="100000"/>
              <a:buFont typeface="Symbol" pitchFamily="18"/>
              <a:buChar char="-"/>
            </a:pPr>
            <a:r>
              <a:rPr lang="de-DE" sz="2800" dirty="0">
                <a:solidFill>
                  <a:srgbClr val="0A558C"/>
                </a:solidFill>
                <a:latin typeface="Times New Roman" pitchFamily="18"/>
                <a:cs typeface="Times New Roman" pitchFamily="18"/>
              </a:rPr>
              <a:t>Hydrostatik (Aerostatik)</a:t>
            </a:r>
          </a:p>
          <a:p>
            <a:pPr marL="285750" lvl="0" indent="-285750">
              <a:lnSpc>
                <a:spcPts val="2800"/>
              </a:lnSpc>
              <a:buSzPct val="100000"/>
              <a:buFont typeface="Symbol" pitchFamily="18"/>
              <a:buChar char="-"/>
            </a:pPr>
            <a:r>
              <a:rPr lang="de-DE" sz="2800" dirty="0">
                <a:solidFill>
                  <a:srgbClr val="0A558C"/>
                </a:solidFill>
                <a:latin typeface="Times New Roman" pitchFamily="18"/>
                <a:cs typeface="Times New Roman" pitchFamily="18"/>
              </a:rPr>
              <a:t>Inkompressible Strömungen</a:t>
            </a:r>
          </a:p>
          <a:p>
            <a:pPr marL="285750" lvl="0" indent="-285750">
              <a:lnSpc>
                <a:spcPts val="2800"/>
              </a:lnSpc>
              <a:buSzPct val="100000"/>
              <a:buFont typeface="Symbol" pitchFamily="18"/>
              <a:buChar char="-"/>
            </a:pPr>
            <a:r>
              <a:rPr lang="de-DE" sz="2800" dirty="0">
                <a:solidFill>
                  <a:srgbClr val="0A558C"/>
                </a:solidFill>
                <a:latin typeface="Times New Roman" pitchFamily="18"/>
                <a:cs typeface="Times New Roman" pitchFamily="18"/>
              </a:rPr>
              <a:t>Kompressible Strömungen</a:t>
            </a:r>
          </a:p>
          <a:p>
            <a:pPr marL="285750" lvl="0" indent="-285750">
              <a:lnSpc>
                <a:spcPts val="2800"/>
              </a:lnSpc>
              <a:buSzPct val="100000"/>
              <a:buFont typeface="Symbol" pitchFamily="18"/>
              <a:buChar char="-"/>
            </a:pPr>
            <a:r>
              <a:rPr lang="de-DE" sz="2800" dirty="0">
                <a:solidFill>
                  <a:srgbClr val="0A558C"/>
                </a:solidFill>
                <a:latin typeface="Times New Roman" pitchFamily="18"/>
                <a:cs typeface="Times New Roman" pitchFamily="18"/>
              </a:rPr>
              <a:t>Strömungsmesstechnik</a:t>
            </a:r>
          </a:p>
        </p:txBody>
      </p:sp>
      <p:sp>
        <p:nvSpPr>
          <p:cNvPr id="3" name="Textplatzhalter 6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r>
              <a:rPr lang="de-DE" sz="2400" dirty="0" smtClean="0"/>
              <a:t>Übersicht</a:t>
            </a:r>
            <a:endParaRPr lang="de-DE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40339" y="1124172"/>
            <a:ext cx="8696154" cy="5041132"/>
          </a:xfrm>
        </p:spPr>
        <p:txBody>
          <a:bodyPr/>
          <a:lstStyle/>
          <a:p>
            <a:pPr lvl="0"/>
            <a:r>
              <a:rPr lang="de-DE"/>
              <a:t>Literaturempfehlung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Bohl/ Elmendorf – Technische Strömungslehre </a:t>
            </a:r>
            <a:br>
              <a:rPr lang="de-DE"/>
            </a:br>
            <a:r>
              <a:rPr lang="de-DE"/>
              <a:t>ISBN: 978-3-8343-3329-2</a:t>
            </a:r>
            <a:br>
              <a:rPr lang="de-DE"/>
            </a:br>
            <a:r>
              <a:rPr lang="de-DE"/>
              <a:t>- Umfangreiches Fachbuch</a:t>
            </a:r>
            <a:br>
              <a:rPr lang="de-DE"/>
            </a:br>
            <a:r>
              <a:rPr lang="de-DE"/>
              <a:t>Als Printausgabe in der Bibliothek vorhanden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Gerd Junge - Einführung in die Technische Strömungslehre</a:t>
            </a:r>
            <a:br>
              <a:rPr lang="de-DE"/>
            </a:br>
            <a:r>
              <a:rPr lang="de-DE"/>
              <a:t>ISBN: 978-3-446-44430-0</a:t>
            </a:r>
            <a:br>
              <a:rPr lang="de-DE"/>
            </a:br>
            <a:r>
              <a:rPr lang="de-DE"/>
              <a:t>- Didaktisch gut verfasstes Lehrbuch </a:t>
            </a:r>
            <a:br>
              <a:rPr lang="de-DE"/>
            </a:br>
            <a:r>
              <a:rPr lang="de-DE"/>
              <a:t>Als Print- und Digitalausgabe in der Bibliothek vorhanden</a:t>
            </a:r>
          </a:p>
        </p:txBody>
      </p:sp>
      <p:sp>
        <p:nvSpPr>
          <p:cNvPr id="3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71456" y="692694"/>
            <a:ext cx="8401077" cy="357192"/>
          </a:xfrm>
        </p:spPr>
        <p:txBody>
          <a:bodyPr/>
          <a:lstStyle/>
          <a:p>
            <a:pPr lvl="0"/>
            <a:r>
              <a:rPr lang="de-DE" sz="2200"/>
              <a:t>Druckkräfte</a:t>
            </a:r>
          </a:p>
        </p:txBody>
      </p:sp>
      <p:sp>
        <p:nvSpPr>
          <p:cNvPr id="3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 dirty="0"/>
              <a:t>Hydrostatischer Druck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7"/>
              <p:cNvSpPr txBox="1"/>
              <p:nvPr/>
            </p:nvSpPr>
            <p:spPr>
              <a:xfrm>
                <a:off x="179515" y="1340766"/>
                <a:ext cx="8784979" cy="5673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>
                    <a:solidFill>
                      <a:srgbClr val="0A558C"/>
                    </a:solidFill>
                    <a:uFillTx/>
                    <a:latin typeface="Calibri"/>
                  </a:rPr>
                  <a:t>Definition: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4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8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8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8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4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4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 err="1">
                    <a:solidFill>
                      <a:srgbClr val="0A558C"/>
                    </a:solidFill>
                    <a:uFillTx/>
                    <a:latin typeface="Calibri"/>
                  </a:rPr>
                  <a:t>Bezugniveau</a:t>
                </a:r>
                <a:r>
                  <a:rPr lang="de-DE" sz="2400" b="0" i="0" u="none" strike="noStrike" kern="1200" cap="none" spc="0" baseline="0" dirty="0">
                    <a:solidFill>
                      <a:srgbClr val="0A558C"/>
                    </a:solidFill>
                    <a:uFillTx/>
                    <a:latin typeface="Calibri"/>
                  </a:rPr>
                  <a:t> – Druckarten: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4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  <a:p>
                <a:pPr marL="3543299" marR="0" lvl="7" indent="-342900" algn="just" defTabSz="914400" rtl="0" fontAlgn="auto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AutoNum type="arabi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800" b="0" i="0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Calibri"/>
                  </a:rPr>
                  <a:t>Absolutdruck</a:t>
                </a:r>
                <a:r>
                  <a:rPr lang="de-DE" sz="28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de-DE" sz="2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3543299" marR="0" lvl="7" indent="-342900" algn="just" defTabSz="914400" rtl="0" fontAlgn="auto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AutoNum type="arabi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8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Überdruck: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i="0">
                            <a:solidFill>
                              <a:schemeClr val="tx2"/>
                            </a:solidFill>
                            <a:latin typeface="Cambria Math"/>
                          </a:rPr>
                          <m:t>ü</m:t>
                        </m:r>
                      </m:sub>
                    </m:sSub>
                  </m:oMath>
                </a14:m>
                <a:endParaRPr lang="de-DE" sz="2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3543299" marR="0" lvl="7" indent="-342900" algn="just" defTabSz="914400" rtl="0" fontAlgn="auto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AutoNum type="arabi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8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(Unterdruck: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de-DE" sz="28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)</a:t>
                </a:r>
              </a:p>
              <a:p>
                <a:pPr marL="3543299" marR="0" lvl="7" indent="-342900" algn="just" defTabSz="914400" rtl="0" fontAlgn="auto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AutoNum type="arabi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800" b="0" i="0" u="none" strike="noStrike" kern="1200" cap="none" spc="0" baseline="0" dirty="0" err="1">
                    <a:solidFill>
                      <a:schemeClr val="tx2"/>
                    </a:solidFill>
                    <a:uFillTx/>
                    <a:latin typeface="Calibri"/>
                  </a:rPr>
                  <a:t>Atmosphärischerdruck</a:t>
                </a:r>
                <a:r>
                  <a:rPr lang="de-DE" sz="28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 (Bezugsdruck):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𝑎𝑚𝑏</m:t>
                        </m:r>
                        <m:r>
                          <a:rPr lang="de-DE" i="0">
                            <a:solidFill>
                              <a:schemeClr val="tx2"/>
                            </a:solidFill>
                            <a:latin typeface="Cambria Math"/>
                          </a:rPr>
                          <m:t>.</m:t>
                        </m:r>
                      </m:sub>
                    </m:sSub>
                  </m:oMath>
                </a14:m>
                <a:endParaRPr lang="de-DE" sz="2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4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5" y="1340766"/>
                <a:ext cx="8784979" cy="5673349"/>
              </a:xfrm>
              <a:prstGeom prst="rect">
                <a:avLst/>
              </a:prstGeom>
              <a:blipFill rotWithShape="1">
                <a:blip r:embed="rId2"/>
                <a:stretch>
                  <a:fillRect l="-1040" t="-8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2"/>
              <p:cNvSpPr txBox="1"/>
              <p:nvPr/>
            </p:nvSpPr>
            <p:spPr>
              <a:xfrm>
                <a:off x="215514" y="1556793"/>
                <a:ext cx="8712970" cy="2433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>
                    <a:solidFill>
                      <a:srgbClr val="0A558C"/>
                    </a:solidFill>
                    <a:uFillTx/>
                    <a:latin typeface="Calibri"/>
                  </a:rPr>
                  <a:t> </a:t>
                </a: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800" b="0" i="0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Calibri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000">
                            <a:solidFill>
                              <a:schemeClr val="tx2"/>
                            </a:solidFill>
                          </a:rPr>
                          <m:t>Druckkraft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000">
                            <a:solidFill>
                              <a:schemeClr val="tx2"/>
                            </a:solidFill>
                          </a:rPr>
                          <m:t>Fl</m:t>
                        </m:r>
                        <m:r>
                          <m:rPr>
                            <m:nor/>
                          </m:rPr>
                          <a:rPr lang="de-DE" sz="2000">
                            <a:solidFill>
                              <a:schemeClr val="tx2"/>
                            </a:solidFill>
                          </a:rPr>
                          <m:t>ä</m:t>
                        </m:r>
                        <m:r>
                          <m:rPr>
                            <m:nor/>
                          </m:rPr>
                          <a:rPr lang="de-DE" sz="2000">
                            <a:solidFill>
                              <a:schemeClr val="tx2"/>
                            </a:solidFill>
                          </a:rPr>
                          <m:t>che</m:t>
                        </m:r>
                      </m:den>
                    </m:f>
                  </m:oMath>
                </a14:m>
                <a:r>
                  <a:rPr lang="de-DE" sz="28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𝑑𝐴</m:t>
                            </m:r>
                            <m:r>
                              <a:rPr lang="de-DE" sz="20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0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𝑑𝐹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de-DE" sz="20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de-DE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𝑑𝐴</m:t>
                            </m:r>
                          </m:den>
                        </m:f>
                      </m:e>
                    </m:func>
                  </m:oMath>
                </a14:m>
                <a:endParaRPr lang="de-DE" sz="2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4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>
                    <a:solidFill>
                      <a:srgbClr val="0A558C"/>
                    </a:solidFill>
                    <a:uFillTx/>
                    <a:latin typeface="Calibri"/>
                  </a:rPr>
                  <a:t>F: Vektor 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>
                    <a:solidFill>
                      <a:srgbClr val="0A558C"/>
                    </a:solidFill>
                    <a:uFillTx/>
                    <a:latin typeface="Calibri"/>
                  </a:rPr>
                  <a:t>p: Skalare Größe (</a:t>
                </a:r>
                <a:r>
                  <a:rPr lang="de-DE" sz="2400" b="0" i="0" u="none" strike="noStrike" kern="1200" cap="none" spc="0" baseline="0" dirty="0" err="1">
                    <a:solidFill>
                      <a:srgbClr val="0A558C"/>
                    </a:solidFill>
                    <a:uFillTx/>
                    <a:latin typeface="Calibri"/>
                  </a:rPr>
                  <a:t>richtungsunabhäning</a:t>
                </a:r>
                <a:r>
                  <a:rPr lang="de-DE" sz="2400" b="0" i="0" u="none" strike="noStrike" kern="1200" cap="none" spc="0" baseline="0" dirty="0">
                    <a:solidFill>
                      <a:srgbClr val="0A558C"/>
                    </a:solidFill>
                    <a:uFillTx/>
                    <a:latin typeface="Calibri"/>
                  </a:rPr>
                  <a:t>)</a:t>
                </a: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4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5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4" y="1556793"/>
                <a:ext cx="8712970" cy="2433551"/>
              </a:xfrm>
              <a:prstGeom prst="rect">
                <a:avLst/>
              </a:prstGeom>
              <a:blipFill rotWithShape="1">
                <a:blip r:embed="rId3"/>
                <a:stretch>
                  <a:fillRect l="-10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>
          <a:xfrm>
            <a:off x="3059832" y="1772816"/>
            <a:ext cx="3024336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Hydrostatischer Druck</a:t>
            </a:r>
          </a:p>
          <a:p>
            <a:pPr lvl="0"/>
            <a:endParaRPr lang="de-DE" sz="2400"/>
          </a:p>
        </p:txBody>
      </p:sp>
      <p:pic>
        <p:nvPicPr>
          <p:cNvPr id="3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79" y="688381"/>
            <a:ext cx="5518431" cy="389274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8"/>
              <p:cNvSpPr txBox="1"/>
              <p:nvPr/>
            </p:nvSpPr>
            <p:spPr>
              <a:xfrm>
                <a:off x="179515" y="4581125"/>
                <a:ext cx="8784979" cy="2333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200" b="0" i="0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+mj-lt"/>
                  </a:rPr>
                  <a:t>Druckfortpflanzungsgesetz (Pascal):</a:t>
                </a:r>
                <a:r>
                  <a:rPr lang="de-DE" sz="2200" b="0" i="0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Cambria Math"/>
                  </a:rPr>
                  <a:t>		</a:t>
                </a:r>
                <a:r>
                  <a:rPr lang="de-DE" sz="2400" b="0" i="0" u="none" strike="noStrike" kern="1200" cap="none" spc="0" baseline="0" dirty="0" smtClean="0">
                    <a:solidFill>
                      <a:schemeClr val="tx2"/>
                    </a:solidFill>
                    <a:uFillTx/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de-DE" sz="2400" i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de-DE" sz="2400" i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de-DE" sz="2200" b="0" i="0" u="none" strike="noStrike" kern="1200" cap="none" spc="0" baseline="0" dirty="0">
                  <a:solidFill>
                    <a:schemeClr val="tx2"/>
                  </a:solidFill>
                  <a:uFillTx/>
                  <a:latin typeface="Cambria Math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sz="22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2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2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Und bei inkompressiblen Flüssigkeiten:		</a:t>
                </a:r>
                <a:r>
                  <a:rPr lang="de-DE" sz="24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de-DE" sz="2400" i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de-DE" sz="2400" i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de-DE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de-DE" sz="22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4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5" y="4581125"/>
                <a:ext cx="8784979" cy="2333203"/>
              </a:xfrm>
              <a:prstGeom prst="rect">
                <a:avLst/>
              </a:prstGeom>
              <a:blipFill rotWithShape="1">
                <a:blip r:embed="rId3"/>
                <a:stretch>
                  <a:fillRect l="-8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 dirty="0"/>
              <a:t>Hydrostatischer Druck</a:t>
            </a:r>
          </a:p>
          <a:p>
            <a:pPr lvl="0"/>
            <a:endParaRPr lang="de-DE" sz="2400" dirty="0"/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6" y="1719516"/>
            <a:ext cx="2051154" cy="33656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2"/>
              <p:cNvSpPr txBox="1"/>
              <p:nvPr/>
            </p:nvSpPr>
            <p:spPr>
              <a:xfrm>
                <a:off x="107506" y="2067323"/>
                <a:ext cx="6552727" cy="1142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  <m:r>
                            <a:rPr lang="de-DE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𝜌</m:t>
                      </m:r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 sz="24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de-DE" sz="32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4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6" y="2067323"/>
                <a:ext cx="6552727" cy="11423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2051720" y="3569282"/>
            <a:ext cx="2592288" cy="579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07704" y="3585334"/>
                <a:ext cx="2880320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𝑔𝑒𝑠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85334"/>
                <a:ext cx="2880320" cy="491738"/>
              </a:xfrm>
              <a:prstGeom prst="rect">
                <a:avLst/>
              </a:prstGeom>
              <a:blipFill rotWithShape="1"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209579"/>
            <a:ext cx="2869780" cy="243884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5536" y="2276872"/>
                <a:ext cx="61206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3200" dirty="0">
                  <a:solidFill>
                    <a:schemeClr val="tx2"/>
                  </a:solidFill>
                </a:endParaRPr>
              </a:p>
              <a:p>
                <a:pPr lvl="0" algn="ctr">
                  <a:lnSpc>
                    <a:spcPct val="150000"/>
                  </a:lnSpc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∗(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6872"/>
                <a:ext cx="6120680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3779912" y="3645024"/>
            <a:ext cx="1440160" cy="905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043608" y="3643696"/>
                <a:ext cx="4824536" cy="1225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solidFill>
                            <a:schemeClr val="tx2"/>
                          </a:solidFill>
                          <a:latin typeface="Cambria Math"/>
                        </a:rPr>
                        <m:t>𝑏𝑒𝑖</m:t>
                      </m:r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→   </m:t>
                      </m:r>
                      <m:f>
                        <m:f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24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24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24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24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24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43696"/>
                <a:ext cx="4824536" cy="12254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8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764703"/>
            <a:ext cx="8429652" cy="256132"/>
          </a:xfrm>
        </p:spPr>
        <p:txBody>
          <a:bodyPr/>
          <a:lstStyle/>
          <a:p>
            <a:pPr lvl="0"/>
            <a:r>
              <a:rPr lang="de-DE" sz="2200">
                <a:solidFill>
                  <a:srgbClr val="0A558C"/>
                </a:solidFill>
              </a:rPr>
              <a:t>Druckkräfte gegen gekrümmte Gefäßwände </a:t>
            </a:r>
          </a:p>
        </p:txBody>
      </p:sp>
      <p:sp>
        <p:nvSpPr>
          <p:cNvPr id="3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Hydrostatischer Druck</a:t>
            </a:r>
          </a:p>
          <a:p>
            <a:pPr lvl="0"/>
            <a:endParaRPr lang="de-DE" sz="2400"/>
          </a:p>
        </p:txBody>
      </p:sp>
      <p:pic>
        <p:nvPicPr>
          <p:cNvPr id="4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801" y="620685"/>
            <a:ext cx="2940198" cy="4311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>
          <a:xfrm>
            <a:off x="2387949" y="4643405"/>
            <a:ext cx="1728192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7"/>
              <p:cNvSpPr txBox="1"/>
              <p:nvPr/>
            </p:nvSpPr>
            <p:spPr>
              <a:xfrm>
                <a:off x="275907" y="1104294"/>
                <a:ext cx="5952277" cy="5625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𝑑𝐹</m:t>
                      </m:r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ü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𝑑𝐴</m:t>
                      </m:r>
                    </m:oMath>
                  </m:oMathPara>
                </a14:m>
                <a:endParaRPr lang="de-DE" sz="24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Die Achsenkomponente</a:t>
                </a:r>
              </a:p>
              <a:p>
                <a:pPr marL="0" marR="0" lvl="0" indent="0" algn="l" defTabSz="914400" rtl="0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𝑑𝐹</m:t>
                      </m:r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ü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𝑑𝐴</m:t>
                      </m:r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de-DE" sz="24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			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tx2"/>
                        </a:solidFill>
                        <a:latin typeface="Cambria Math"/>
                      </a:rPr>
                      <m:t>𝑑𝐴</m:t>
                    </m:r>
                    <m:r>
                      <a:rPr lang="de-DE" sz="2000" i="0">
                        <a:solidFill>
                          <a:schemeClr val="tx2"/>
                        </a:solidFill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i="0">
                            <a:solidFill>
                              <a:schemeClr val="tx2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de-DE" sz="2000" i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de-DE" sz="2000" i="1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𝑝𝑟𝑜𝑗</m:t>
                        </m:r>
                      </m:sub>
                    </m:sSub>
                  </m:oMath>
                </a14:m>
                <a:endParaRPr lang="de-DE" sz="24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4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𝐹</m:t>
                      </m:r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2000" i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ü</m:t>
                              </m:r>
                            </m:sub>
                          </m:sSub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𝑝𝑟𝑜𝑗</m:t>
                              </m:r>
                            </m:sub>
                          </m:sSub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2000" i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ü</m:t>
                              </m:r>
                            </m:sub>
                          </m:sSub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nary>
                            <m:naryPr>
                              <m:limLoc m:val="undOvr"/>
                              <m:ctrlP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de-DE" sz="2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𝑝𝑟𝑜𝑗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de-DE" sz="20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4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solidFill>
                            <a:schemeClr val="tx2"/>
                          </a:solidFill>
                          <a:latin typeface="Cambria Math"/>
                        </a:rPr>
                        <m:t>𝐹</m:t>
                      </m:r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ü</m:t>
                          </m:r>
                        </m:sub>
                      </m:sSub>
                      <m:r>
                        <a:rPr lang="de-DE" sz="2000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𝑝𝑟𝑜𝑗</m:t>
                          </m:r>
                        </m:sub>
                      </m:sSub>
                    </m:oMath>
                  </m:oMathPara>
                </a14:m>
                <a:endParaRPr lang="de-DE" sz="24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2400" b="0" i="0" u="none" strike="noStrike" kern="1200" cap="none" spc="0" baseline="0" dirty="0">
                  <a:solidFill>
                    <a:srgbClr val="0A558C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2400" b="0" i="0" u="none" strike="noStrike" kern="1200" cap="none" spc="0" baseline="0" dirty="0">
                    <a:solidFill>
                      <a:srgbClr val="0A558C"/>
                    </a:solidFill>
                    <a:uFillTx/>
                    <a:latin typeface="Calibri"/>
                  </a:rPr>
                  <a:t>Die Druckkraft auf eine gewölbte Fläche ist gleich dem Produkt aus innerem Überdruck und in Kraftrichtung projizierte Fläche</a:t>
                </a:r>
              </a:p>
            </p:txBody>
          </p:sp>
        </mc:Choice>
        <mc:Fallback xmlns="">
          <p:sp>
            <p:nvSpPr>
              <p:cNvPr id="11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07" y="1104294"/>
                <a:ext cx="5952277" cy="5625001"/>
              </a:xfrm>
              <a:prstGeom prst="rect">
                <a:avLst/>
              </a:prstGeom>
              <a:blipFill rotWithShape="1">
                <a:blip r:embed="rId3"/>
                <a:stretch>
                  <a:fillRect l="-1535" b="-15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57173" y="764703"/>
            <a:ext cx="8429652" cy="256132"/>
          </a:xfrm>
        </p:spPr>
        <p:txBody>
          <a:bodyPr/>
          <a:lstStyle/>
          <a:p>
            <a:pPr lvl="0"/>
            <a:r>
              <a:rPr lang="de-DE" sz="2200">
                <a:solidFill>
                  <a:srgbClr val="0A558C"/>
                </a:solidFill>
              </a:rPr>
              <a:t>Seitendruckkraft</a:t>
            </a:r>
          </a:p>
        </p:txBody>
      </p:sp>
      <p:sp>
        <p:nvSpPr>
          <p:cNvPr id="3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357192" y="172528"/>
            <a:ext cx="7286643" cy="256096"/>
          </a:xfrm>
        </p:spPr>
        <p:txBody>
          <a:bodyPr/>
          <a:lstStyle/>
          <a:p>
            <a:pPr lvl="0"/>
            <a:r>
              <a:rPr lang="de-DE" sz="2400"/>
              <a:t>Hydrostatischer Druck</a:t>
            </a:r>
          </a:p>
          <a:p>
            <a:pPr lvl="0"/>
            <a:endParaRPr lang="de-DE" sz="2400"/>
          </a:p>
        </p:txBody>
      </p:sp>
      <p:pic>
        <p:nvPicPr>
          <p:cNvPr id="4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95" y="993120"/>
            <a:ext cx="7004413" cy="30164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7"/>
              <p:cNvSpPr txBox="1"/>
              <p:nvPr/>
            </p:nvSpPr>
            <p:spPr>
              <a:xfrm>
                <a:off x="-180529" y="3284982"/>
                <a:ext cx="4995248" cy="3772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𝑑𝐹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ü</m:t>
                          </m:r>
                        </m:sub>
                      </m:sSub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𝑑𝐴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𝜌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𝑧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𝑑𝐴</m:t>
                      </m:r>
                    </m:oMath>
                  </m:oMathPara>
                </a14:m>
                <a:endParaRPr lang="de-DE" sz="1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  <a:ea typeface="Cambria Math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𝐹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𝑑𝐹</m:t>
                          </m:r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nary>
                            <m:naryPr>
                              <m:limLoc m:val="undOvr"/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de-DE" i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𝑑𝐴</m:t>
                              </m:r>
                            </m:e>
                          </m:nary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de-DE" sz="1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2"/>
                        </a:solidFill>
                        <a:latin typeface="Cambria Math"/>
                      </a:rPr>
                      <m:t>𝑧</m:t>
                    </m:r>
                    <m:r>
                      <a:rPr lang="de-DE" i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de-DE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de-DE" i="0">
                        <a:solidFill>
                          <a:schemeClr val="tx2"/>
                        </a:solidFill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i="0">
                            <a:solidFill>
                              <a:schemeClr val="tx2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de-DE" sz="1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𝐹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𝜌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nary>
                            <m:naryPr>
                              <m:limLoc m:val="undOvr"/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de-DE" i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𝑑𝐴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de-DE" sz="1800" b="0" i="1" u="none" strike="noStrike" kern="1200" cap="none" spc="0" baseline="0" dirty="0">
                  <a:solidFill>
                    <a:schemeClr val="tx2"/>
                  </a:solidFill>
                  <a:uFillTx/>
                  <a:latin typeface="Cambria Math"/>
                  <a:ea typeface="Cambria Math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𝑑𝐴</m:t>
                          </m:r>
                        </m:e>
                      </m:nary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𝑆𝑡𝑎𝑡𝑖𝑠𝑐h𝑒𝑠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𝑀𝑜𝑚𝑒𝑛𝑡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𝑑𝑒𝑟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𝐹𝑙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ä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𝑐h𝑒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r>
                  <a:rPr lang="de-DE" sz="1800" b="0" i="1" u="none" strike="noStrike" kern="1200" cap="none" spc="0" baseline="0" dirty="0">
                    <a:solidFill>
                      <a:schemeClr val="tx2"/>
                    </a:solidFill>
                    <a:uFillTx/>
                    <a:latin typeface="Cambria Math"/>
                    <a:ea typeface="Cambria Math"/>
                  </a:rPr>
                  <a:t/>
                </a:r>
                <a:br>
                  <a:rPr lang="de-DE" sz="1800" b="0" i="1" u="none" strike="noStrike" kern="1200" cap="none" spc="0" baseline="0" dirty="0">
                    <a:solidFill>
                      <a:schemeClr val="tx2"/>
                    </a:solidFill>
                    <a:uFillTx/>
                    <a:latin typeface="Cambria Math"/>
                    <a:ea typeface="Cambria Math"/>
                  </a:rPr>
                </a:br>
                <a:r>
                  <a:rPr lang="de-DE" sz="1800" b="0" i="1" u="none" strike="noStrike" kern="1200" cap="none" spc="0" baseline="0" dirty="0">
                    <a:solidFill>
                      <a:schemeClr val="tx2"/>
                    </a:solidFill>
                    <a:uFillTx/>
                    <a:latin typeface="Cambria Math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de-DE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de-DE" i="1">
                        <a:solidFill>
                          <a:schemeClr val="tx2"/>
                        </a:solidFill>
                        <a:latin typeface="Cambria Math"/>
                      </a:rPr>
                      <m:t>𝑏𝑒𝑧𝑜𝑔𝑒𝑛</m:t>
                    </m:r>
                    <m:r>
                      <a:rPr lang="de-DE" i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de-DE" i="1">
                        <a:solidFill>
                          <a:schemeClr val="tx2"/>
                        </a:solidFill>
                        <a:latin typeface="Cambria Math"/>
                      </a:rPr>
                      <m:t>𝑎𝑢𝑓</m:t>
                    </m:r>
                    <m:r>
                      <a:rPr lang="de-DE" i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de-DE" i="1">
                        <a:solidFill>
                          <a:schemeClr val="tx2"/>
                        </a:solidFill>
                        <a:latin typeface="Cambria Math"/>
                      </a:rPr>
                      <m:t>𝑑𝑖𝑒</m:t>
                    </m:r>
                    <m:r>
                      <a:rPr lang="de-DE" i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de-DE" i="1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de-DE" i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de-DE" i="1">
                        <a:solidFill>
                          <a:schemeClr val="tx2"/>
                        </a:solidFill>
                        <a:latin typeface="Cambria Math"/>
                      </a:rPr>
                      <m:t>𝐴𝑐h𝑠𝑒</m:t>
                    </m:r>
                  </m:oMath>
                </a14:m>
                <a:endParaRPr lang="de-DE" sz="1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  <a:ea typeface="Cambria Math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				</a:t>
                </a:r>
              </a:p>
            </p:txBody>
          </p:sp>
        </mc:Choice>
        <mc:Fallback xmlns="">
          <p:sp>
            <p:nvSpPr>
              <p:cNvPr id="5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9" y="3284982"/>
                <a:ext cx="4995248" cy="37729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/>
              <p:nvPr/>
            </p:nvSpPr>
            <p:spPr>
              <a:xfrm>
                <a:off x="4644009" y="4009525"/>
                <a:ext cx="4392484" cy="1503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𝑑𝐴</m:t>
                          </m:r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nary>
                    </m:oMath>
                  </m:oMathPara>
                </a14:m>
                <a:endParaRPr lang="de-DE" sz="1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𝐹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𝜌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 i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de-DE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de-DE" sz="1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  <a:ea typeface="Cambria Math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chemeClr val="tx2"/>
                    </a:solidFill>
                    <a:uFillTx/>
                    <a:latin typeface="Calibri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de-DE" i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de-DE" i="0">
                        <a:solidFill>
                          <a:schemeClr val="tx2"/>
                        </a:solidFill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i="0">
                            <a:solidFill>
                              <a:schemeClr val="tx2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de-DE" sz="1800" b="0" i="0" u="none" strike="noStrike" kern="1200" cap="none" spc="0" baseline="0" dirty="0">
                  <a:solidFill>
                    <a:schemeClr val="tx2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9" y="4009525"/>
                <a:ext cx="4392484" cy="1503873"/>
              </a:xfrm>
              <a:prstGeom prst="rect">
                <a:avLst/>
              </a:prstGeom>
              <a:blipFill rotWithShape="1">
                <a:blip r:embed="rId6"/>
                <a:stretch>
                  <a:fillRect b="-1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644009" y="5877272"/>
                <a:ext cx="43924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𝐹</m:t>
                      </m:r>
                      <m:r>
                        <a:rPr lang="de-DE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𝜌</m:t>
                      </m:r>
                      <m:r>
                        <a:rPr lang="de-DE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de-DE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de-DE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𝐴</m:t>
                      </m:r>
                      <m:r>
                        <a:rPr lang="de-DE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de-DE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de-DE" dirty="0">
                  <a:solidFill>
                    <a:schemeClr val="tx2"/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9" y="5877272"/>
                <a:ext cx="4392484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1"/>
          <p:cNvSpPr/>
          <p:nvPr/>
        </p:nvSpPr>
        <p:spPr>
          <a:xfrm>
            <a:off x="5364088" y="5877272"/>
            <a:ext cx="29523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GRUEN_Trenn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HELLGRUEN_Trenn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GELB_Trenn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RANGE_Trenn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ROT_Trenn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VIOLETT_Trenn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DUNKELBLAU_Trenn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 Text und Bildfol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Design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GELB_Trenn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UEN_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ELLGRUEN_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ELB_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ANGE_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ROT_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VIOLETT_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UNKELBLAU_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LAU_Trenn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781</Words>
  <Application>Microsoft Office PowerPoint</Application>
  <PresentationFormat>Bildschirmpräsentation (4:3)</PresentationFormat>
  <Paragraphs>153</Paragraphs>
  <Slides>18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19</vt:i4>
      </vt:variant>
      <vt:variant>
        <vt:lpstr>Folientitel</vt:lpstr>
      </vt:variant>
      <vt:variant>
        <vt:i4>18</vt:i4>
      </vt:variant>
    </vt:vector>
  </HeadingPairs>
  <TitlesOfParts>
    <vt:vector size="37" baseType="lpstr">
      <vt:lpstr>Design1</vt:lpstr>
      <vt:lpstr>1_GRUEN_Titel</vt:lpstr>
      <vt:lpstr>1_HELLGRUEN_Titel</vt:lpstr>
      <vt:lpstr>1_GELB_Titel</vt:lpstr>
      <vt:lpstr>1_ORANGE_Titel</vt:lpstr>
      <vt:lpstr>1_ROT_Titel</vt:lpstr>
      <vt:lpstr>1_VIOLETT_Titel</vt:lpstr>
      <vt:lpstr>1_DUNKELBLAU_Titel</vt:lpstr>
      <vt:lpstr>2_BLAU_Trennseiten</vt:lpstr>
      <vt:lpstr>2_GRUEN_Trennseiten</vt:lpstr>
      <vt:lpstr>2_HELLGRUEN_Trennseiten</vt:lpstr>
      <vt:lpstr>2_GELB_Trennseiten</vt:lpstr>
      <vt:lpstr>2_ORANGE_Trennseiten</vt:lpstr>
      <vt:lpstr>2_ROT_Trennseiten</vt:lpstr>
      <vt:lpstr>2_VIOLETT_Trennseiten</vt:lpstr>
      <vt:lpstr>2_DUNKELBLAU_Trennseiten</vt:lpstr>
      <vt:lpstr>3 Text und Bildfolien</vt:lpstr>
      <vt:lpstr>Design2</vt:lpstr>
      <vt:lpstr>3_GELB_Trennseiten</vt:lpstr>
      <vt:lpstr>Hydromechanik-  Technische Strömungslehre </vt:lpstr>
      <vt:lpstr>PowerPoint-Präsentation</vt:lpstr>
      <vt:lpstr>Literaturempfehlung  Bohl/ Elmendorf – Technische Strömungslehre  ISBN: 978-3-8343-3329-2 - Umfangreiches Fachbuch Als Printausgabe in der Bibliothek vorhanden  Gerd Junge - Einführung in die Technische Strömungslehre ISBN: 978-3-446-44430-0 - Didaktisch gut verfasstes Lehrbuch  Als Print- und Digitalausgabe in der Bibliothek vorhanden</vt:lpstr>
      <vt:lpstr>Druckkräfte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-Druckabhängigkeit Elastizität: Hookesches Gesetz (Linearer Zusammenhang zwischen Volumen- und      Druckänderung)  ∆V=β_T∗V_0∗∆p   V=V_0-∆V=V_0-β_T∗V_0∗∆p   ρ=m/V=m/(V_0 (1-β_T∗∆p))=ρ_0/(1-β_T∗∆p)   </vt:lpstr>
      <vt:lpstr> dW=p∗dV (Volumenänderungsarbeit)    W=∫1_(p_1)^(p_2)▒pdV  dV=β_T∗V_1∗dp     β_T= isothermer Kompressibilitätskoeffizient     β_T=∆V/V_1   bei ∆p=1 bar [1/bar]   </vt:lpstr>
      <vt:lpstr>p=ρ∗g∗h p_ges=p_0+ρ∗g∗h  Kommunizierende Gefäße:  p_2-p_1=ρ∗g∗h  </vt:lpstr>
      <vt:lpstr>Flüssigkeits- Druckmessgeräte: - U- Rohr- Manometer - Einseitig verschlossenes U- Rohr- Manometer - Gefäßmanometer - Präzisionsmanometer (Prandtl, Betz u. A.) - Schrägrohrmanometer - Ringwaage  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Torben</dc:creator>
  <cp:lastModifiedBy>smolen</cp:lastModifiedBy>
  <cp:revision>178</cp:revision>
  <dcterms:created xsi:type="dcterms:W3CDTF">2017-03-25T22:03:16Z</dcterms:created>
  <dcterms:modified xsi:type="dcterms:W3CDTF">2018-04-09T07:33:40Z</dcterms:modified>
</cp:coreProperties>
</file>